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4" r:id="rId1"/>
  </p:sldMasterIdLst>
  <p:notesMasterIdLst>
    <p:notesMasterId r:id="rId25"/>
  </p:notesMasterIdLst>
  <p:handoutMasterIdLst>
    <p:handoutMasterId r:id="rId26"/>
  </p:handout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039"/>
    <a:srgbClr val="321E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5"/>
    <p:restoredTop sz="94695" autoAdjust="0"/>
  </p:normalViewPr>
  <p:slideViewPr>
    <p:cSldViewPr>
      <p:cViewPr varScale="1">
        <p:scale>
          <a:sx n="97" d="100"/>
          <a:sy n="97" d="100"/>
        </p:scale>
        <p:origin x="38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081918F-1E6D-4718-A3C8-21A9BD73E3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0686353-5A60-42B5-B5E4-ED5898733E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4A773994-1C54-47AE-B9EE-90E98825DA0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8388"/>
            <a:ext cx="297338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3902D1EA-792F-488B-889F-6FE145BA68B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baseline="0">
                <a:latin typeface="Times New Roman" panose="02020603050405020304" pitchFamily="18" charset="0"/>
              </a:defRPr>
            </a:lvl1pPr>
          </a:lstStyle>
          <a:p>
            <a:fld id="{014D6CB7-9A8A-41A8-8A4A-14894A3829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03D5A75-8A7E-4FCD-84F2-443AFAC427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E612112-930C-4362-ABEE-6E1D09D5504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57C8BEF-3CB7-448A-A102-661476108B1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7388"/>
            <a:ext cx="6094412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03162E7-1276-44AD-BF08-25838D52FC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4FC3FF6-7B36-436F-A916-A9F5807D990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8388"/>
            <a:ext cx="297338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938DB8C-8A57-40FC-807C-417F48BE4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baseline="0">
                <a:latin typeface="Times New Roman" panose="02020603050405020304" pitchFamily="18" charset="0"/>
              </a:defRPr>
            </a:lvl1pPr>
          </a:lstStyle>
          <a:p>
            <a:fld id="{B18E33B3-019C-44A6-9016-07E12197EBA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4154E391-9348-4844-80A6-98FF0954B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2" name="Rectangle 1027">
            <a:extLst>
              <a:ext uri="{FF2B5EF4-FFF2-40B4-BE49-F238E27FC236}">
                <a16:creationId xmlns:a16="http://schemas.microsoft.com/office/drawing/2014/main" id="{CEE0F3F3-495E-4DF3-A46A-D379B698E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8D7B1-C9C0-4105-996E-6E3AC62E00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0086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Physics of Ultrasonic Treatment of Metals &amp; 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7CF27-ED72-4FB3-9C41-EA7CF2089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6490CA-4912-7114-865B-8B7DC635AB94}"/>
              </a:ext>
            </a:extLst>
          </p:cNvPr>
          <p:cNvSpPr/>
          <p:nvPr/>
        </p:nvSpPr>
        <p:spPr>
          <a:xfrm>
            <a:off x="2123442" y="0"/>
            <a:ext cx="10068558" cy="1122363"/>
          </a:xfrm>
          <a:prstGeom prst="rect">
            <a:avLst/>
          </a:prstGeom>
          <a:gradFill flip="none" rotWithShape="1">
            <a:gsLst>
              <a:gs pos="70000">
                <a:srgbClr val="27B772">
                  <a:alpha val="80000"/>
                </a:srgbClr>
              </a:gs>
              <a:gs pos="60000">
                <a:schemeClr val="bg1">
                  <a:lumMod val="0"/>
                  <a:lumOff val="100000"/>
                </a:schemeClr>
              </a:gs>
              <a:gs pos="76000">
                <a:srgbClr val="13A89F">
                  <a:alpha val="80000"/>
                </a:srgbClr>
              </a:gs>
              <a:gs pos="88000">
                <a:srgbClr val="128FAE">
                  <a:alpha val="79000"/>
                </a:srgbClr>
              </a:gs>
              <a:gs pos="100000">
                <a:srgbClr val="255898">
                  <a:alpha val="80000"/>
                </a:srgb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0F278-8012-E8EB-9014-E2BA304ACBDC}"/>
              </a:ext>
            </a:extLst>
          </p:cNvPr>
          <p:cNvSpPr txBox="1"/>
          <p:nvPr userDrawn="1"/>
        </p:nvSpPr>
        <p:spPr>
          <a:xfrm>
            <a:off x="9843896" y="6412468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baseline="0" dirty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  <a:t>Mar. 17, 2026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CE3B8-D5DE-F8B8-6410-A76107F5A5E6}"/>
              </a:ext>
            </a:extLst>
          </p:cNvPr>
          <p:cNvSpPr/>
          <p:nvPr userDrawn="1"/>
        </p:nvSpPr>
        <p:spPr>
          <a:xfrm>
            <a:off x="2123442" y="0"/>
            <a:ext cx="10068558" cy="1122363"/>
          </a:xfrm>
          <a:prstGeom prst="rect">
            <a:avLst/>
          </a:prstGeom>
          <a:gradFill flip="none" rotWithShape="1">
            <a:gsLst>
              <a:gs pos="70000">
                <a:srgbClr val="27B772">
                  <a:alpha val="80000"/>
                </a:srgbClr>
              </a:gs>
              <a:gs pos="60000">
                <a:schemeClr val="bg1">
                  <a:lumMod val="0"/>
                  <a:lumOff val="100000"/>
                </a:schemeClr>
              </a:gs>
              <a:gs pos="76000">
                <a:srgbClr val="13A89F">
                  <a:alpha val="80000"/>
                </a:srgbClr>
              </a:gs>
              <a:gs pos="88000">
                <a:srgbClr val="128FAE">
                  <a:alpha val="79000"/>
                </a:srgbClr>
              </a:gs>
              <a:gs pos="100000">
                <a:srgbClr val="255898">
                  <a:alpha val="80000"/>
                </a:srgb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AD49D6-A91E-8A93-26DD-4DAE3AD6FF3C}"/>
              </a:ext>
            </a:extLst>
          </p:cNvPr>
          <p:cNvSpPr txBox="1"/>
          <p:nvPr userDrawn="1"/>
        </p:nvSpPr>
        <p:spPr>
          <a:xfrm>
            <a:off x="11811000" y="64124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8CA0DC97-133A-A742-92EC-30899EB26B24}" type="slidenum">
              <a:rPr lang="en-US" sz="1800" b="0" baseline="0" smtClean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b="0" baseline="0" dirty="0">
              <a:solidFill>
                <a:srgbClr val="44546A">
                  <a:lumMod val="20000"/>
                  <a:lumOff val="8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A black background with blue and green letters&#10;&#10;AI-generated content may be incorrect.">
            <a:extLst>
              <a:ext uri="{FF2B5EF4-FFF2-40B4-BE49-F238E27FC236}">
                <a16:creationId xmlns:a16="http://schemas.microsoft.com/office/drawing/2014/main" id="{492A192D-152A-1CD8-1D2E-49337C630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0" b="61200"/>
          <a:stretch/>
        </p:blipFill>
        <p:spPr>
          <a:xfrm>
            <a:off x="1237614" y="5397685"/>
            <a:ext cx="1353186" cy="741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logo with blue and green squares&#10;&#10;AI-generated content may be incorrect.">
            <a:extLst>
              <a:ext uri="{FF2B5EF4-FFF2-40B4-BE49-F238E27FC236}">
                <a16:creationId xmlns:a16="http://schemas.microsoft.com/office/drawing/2014/main" id="{6240A1A7-46B9-1C28-49D7-1D0DF60AD6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82" y="5345032"/>
            <a:ext cx="2758418" cy="846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440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B032A-3A45-5B26-827A-47E1CD5C72BE}"/>
              </a:ext>
            </a:extLst>
          </p:cNvPr>
          <p:cNvSpPr txBox="1"/>
          <p:nvPr userDrawn="1"/>
        </p:nvSpPr>
        <p:spPr>
          <a:xfrm>
            <a:off x="10782300" y="6348032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baseline="0" dirty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  <a:t>Mar. 17, </a:t>
            </a:r>
            <a:br>
              <a:rPr lang="en-US" sz="1400" b="0" baseline="0" dirty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</a:br>
            <a:r>
              <a:rPr lang="en-US" sz="1400" b="0" baseline="0" dirty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  <a:t>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8F511F-7611-8985-D8DE-769D2409B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0"/>
          <a:stretch/>
        </p:blipFill>
        <p:spPr>
          <a:xfrm>
            <a:off x="9661076" y="6438408"/>
            <a:ext cx="1109501" cy="364451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F5CBBB-CD3F-4917-E955-9EEB7E5D2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0880"/>
            <a:ext cx="2044460" cy="328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5920C9-D22F-4274-DB1D-7DA9FCFAE3AC}"/>
              </a:ext>
            </a:extLst>
          </p:cNvPr>
          <p:cNvSpPr txBox="1"/>
          <p:nvPr userDrawn="1"/>
        </p:nvSpPr>
        <p:spPr>
          <a:xfrm>
            <a:off x="11811000" y="64124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8CA0DC97-133A-A742-92EC-30899EB26B24}" type="slidenum">
              <a:rPr lang="en-US" sz="1800" b="0" baseline="0" smtClean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b="0" baseline="0" dirty="0">
              <a:solidFill>
                <a:srgbClr val="44546A">
                  <a:lumMod val="20000"/>
                  <a:lumOff val="8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Free No Photography Icon - Download SVG, PNG for Travel | IconScout">
            <a:extLst>
              <a:ext uri="{FF2B5EF4-FFF2-40B4-BE49-F238E27FC236}">
                <a16:creationId xmlns:a16="http://schemas.microsoft.com/office/drawing/2014/main" id="{C3ACAE41-53EE-99B2-D6ED-63F2239E84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433446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44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81FA285-8681-4DE8-00F3-6C4F8C107C83}"/>
              </a:ext>
            </a:extLst>
          </p:cNvPr>
          <p:cNvSpPr txBox="1"/>
          <p:nvPr userDrawn="1"/>
        </p:nvSpPr>
        <p:spPr>
          <a:xfrm>
            <a:off x="9843896" y="6412468"/>
            <a:ext cx="164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baseline="0" dirty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  <a:t>Mar. 17, 2026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106253-4301-A6FF-3FF6-DCAFD191E196}"/>
              </a:ext>
            </a:extLst>
          </p:cNvPr>
          <p:cNvSpPr/>
          <p:nvPr userDrawn="1"/>
        </p:nvSpPr>
        <p:spPr>
          <a:xfrm>
            <a:off x="2123442" y="0"/>
            <a:ext cx="10068558" cy="1122363"/>
          </a:xfrm>
          <a:prstGeom prst="rect">
            <a:avLst/>
          </a:prstGeom>
          <a:gradFill flip="none" rotWithShape="1">
            <a:gsLst>
              <a:gs pos="70000">
                <a:srgbClr val="27B772">
                  <a:alpha val="80000"/>
                </a:srgbClr>
              </a:gs>
              <a:gs pos="60000">
                <a:schemeClr val="bg1">
                  <a:lumMod val="0"/>
                  <a:lumOff val="100000"/>
                </a:schemeClr>
              </a:gs>
              <a:gs pos="76000">
                <a:srgbClr val="13A89F">
                  <a:alpha val="80000"/>
                </a:srgbClr>
              </a:gs>
              <a:gs pos="88000">
                <a:srgbClr val="128FAE">
                  <a:alpha val="79000"/>
                </a:srgbClr>
              </a:gs>
              <a:gs pos="100000">
                <a:srgbClr val="255898">
                  <a:alpha val="80000"/>
                </a:srgb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8DB49B-DC75-8ED8-AD3C-8C79E986D9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0086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Physics of Ultrasonic Treatment of Metals &amp; Applications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1E8FBA6-2ED3-8B64-2C95-4BF22FF29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204B08-EA55-83DD-9F4E-E06B3EC26B0B}"/>
              </a:ext>
            </a:extLst>
          </p:cNvPr>
          <p:cNvSpPr txBox="1"/>
          <p:nvPr userDrawn="1"/>
        </p:nvSpPr>
        <p:spPr>
          <a:xfrm>
            <a:off x="11811000" y="64124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8CA0DC97-133A-A742-92EC-30899EB26B24}" type="slidenum">
              <a:rPr lang="en-US" sz="1800" b="0" baseline="0" smtClean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b="0" baseline="0" dirty="0">
              <a:solidFill>
                <a:srgbClr val="44546A">
                  <a:lumMod val="20000"/>
                  <a:lumOff val="8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Picture 30" descr="A black background with blue and green letters&#10;&#10;AI-generated content may be incorrect.">
            <a:extLst>
              <a:ext uri="{FF2B5EF4-FFF2-40B4-BE49-F238E27FC236}">
                <a16:creationId xmlns:a16="http://schemas.microsoft.com/office/drawing/2014/main" id="{EE523F4A-3D13-F562-347B-590342BEC3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0" b="61200"/>
          <a:stretch/>
        </p:blipFill>
        <p:spPr>
          <a:xfrm>
            <a:off x="1237614" y="5397685"/>
            <a:ext cx="1353186" cy="741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 descr="A logo with blue and green squares&#10;&#10;AI-generated content may be incorrect.">
            <a:extLst>
              <a:ext uri="{FF2B5EF4-FFF2-40B4-BE49-F238E27FC236}">
                <a16:creationId xmlns:a16="http://schemas.microsoft.com/office/drawing/2014/main" id="{5F162312-BC33-C405-57FA-3CE5F8BD72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82" y="5345032"/>
            <a:ext cx="2758418" cy="846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62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79338-C6EA-4E1B-9F08-199417764B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38385"/>
            <a:ext cx="10515600" cy="4388837"/>
          </a:xfrm>
        </p:spPr>
        <p:txBody>
          <a:bodyPr/>
          <a:lstStyle>
            <a:lvl1pPr marL="228594" indent="-228594">
              <a:buFont typeface="Arial" panose="020B0604020202020204" pitchFamily="34" charset="0"/>
              <a:buChar char="•"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 marL="685783" indent="-228594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 marL="1142971" indent="-228594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 marL="1600160" indent="-228594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 marL="2057349" indent="-228594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149B107-B53D-434E-94B1-BBCB7852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0" y="0"/>
            <a:ext cx="10515600" cy="1325563"/>
          </a:xfrm>
        </p:spPr>
        <p:txBody>
          <a:bodyPr/>
          <a:lstStyle>
            <a:lvl1pPr>
              <a:defRPr b="1">
                <a:solidFill>
                  <a:srgbClr val="2857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5D4F99E-EB15-A0D2-20DC-BD0C7189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442" y="6361719"/>
            <a:ext cx="2743200" cy="365125"/>
          </a:xfrm>
        </p:spPr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fld id="{A4E7CBF4-8F78-4555-8F8F-5A53B7AA2D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5442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-Slide Ci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01AD3C-C10A-4EFA-8C1F-64F0E6A12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0"/>
          <a:stretch/>
        </p:blipFill>
        <p:spPr>
          <a:xfrm>
            <a:off x="838200" y="6266962"/>
            <a:ext cx="1213749" cy="39869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5D4F99E-EB15-A0D2-20DC-BD0C7189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442" y="6361719"/>
            <a:ext cx="2743200" cy="365125"/>
          </a:xfrm>
        </p:spPr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fld id="{A4E7CBF4-8F78-4555-8F8F-5A53B7AA2D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77E60E-E0CB-BCD6-12B1-5FE0158C14F6}"/>
              </a:ext>
            </a:extLst>
          </p:cNvPr>
          <p:cNvSpPr txBox="1"/>
          <p:nvPr/>
        </p:nvSpPr>
        <p:spPr>
          <a:xfrm>
            <a:off x="440949" y="5718102"/>
            <a:ext cx="3539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*Cite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654F30-2952-AF61-219B-844B2A53D34E}"/>
              </a:ext>
            </a:extLst>
          </p:cNvPr>
          <p:cNvSpPr txBox="1"/>
          <p:nvPr/>
        </p:nvSpPr>
        <p:spPr>
          <a:xfrm>
            <a:off x="8442731" y="174276"/>
            <a:ext cx="35399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*Cite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3C94AD-149E-E2B5-2F26-1B36D50F4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5" y="6278150"/>
            <a:ext cx="2564324" cy="4123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121BF57-15D6-81F5-C063-E3D8FC4D82C2}"/>
              </a:ext>
            </a:extLst>
          </p:cNvPr>
          <p:cNvSpPr txBox="1">
            <a:spLocks/>
          </p:cNvSpPr>
          <p:nvPr/>
        </p:nvSpPr>
        <p:spPr>
          <a:xfrm>
            <a:off x="3290454" y="6278150"/>
            <a:ext cx="5611091" cy="504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285796"/>
                </a:solidFill>
                <a:latin typeface="Century Gothic" panose="020B0502020202020204" pitchFamily="34" charset="0"/>
              </a:rPr>
              <a:t>ACRC Ultrasonic Project</a:t>
            </a:r>
          </a:p>
          <a:p>
            <a:endParaRPr lang="en-US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  <a:p>
            <a:r>
              <a:rPr lang="en-US" sz="900" b="1" i="1" dirty="0">
                <a:solidFill>
                  <a:srgbClr val="2BB673"/>
                </a:solidFill>
                <a:latin typeface="Century Gothic" panose="020B0502020202020204" pitchFamily="34" charset="0"/>
              </a:rPr>
              <a:t>Proprietary Information: dissemination and use restricted to members of the ACRC</a:t>
            </a:r>
          </a:p>
          <a:p>
            <a:endParaRPr lang="en-US" sz="1000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4209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48BFB-7E5C-49BE-9F85-70955C69F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6750"/>
            <a:ext cx="5181600" cy="4750213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10C59-5F80-4534-A047-858EE8B3D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38385"/>
            <a:ext cx="5181600" cy="4738578"/>
          </a:xfrm>
        </p:spPr>
        <p:txBody>
          <a:bodyPr/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E55EC1-5172-CC9F-2337-537F6B1682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0"/>
          <a:stretch/>
        </p:blipFill>
        <p:spPr>
          <a:xfrm>
            <a:off x="838200" y="6266962"/>
            <a:ext cx="1213749" cy="39869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0DB8DCA-86DD-D81A-0C23-9BD6ED78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442" y="6361719"/>
            <a:ext cx="2743200" cy="365125"/>
          </a:xfrm>
        </p:spPr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fld id="{A4E7CBF4-8F78-4555-8F8F-5A53B7AA2D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9F1D085-41AC-5E2F-CDDC-B7C74BDF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0" y="0"/>
            <a:ext cx="10515600" cy="1325563"/>
          </a:xfrm>
        </p:spPr>
        <p:txBody>
          <a:bodyPr/>
          <a:lstStyle>
            <a:lvl1pPr>
              <a:defRPr b="1">
                <a:solidFill>
                  <a:srgbClr val="2857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43F2B-0F7D-568E-061F-DC7944C26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5" y="6278150"/>
            <a:ext cx="2564324" cy="41239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08C813-2AF3-0E06-F26F-CF17091640EB}"/>
              </a:ext>
            </a:extLst>
          </p:cNvPr>
          <p:cNvSpPr txBox="1">
            <a:spLocks/>
          </p:cNvSpPr>
          <p:nvPr/>
        </p:nvSpPr>
        <p:spPr>
          <a:xfrm>
            <a:off x="3290454" y="6278150"/>
            <a:ext cx="5611091" cy="504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285796"/>
                </a:solidFill>
                <a:latin typeface="Century Gothic" panose="020B0502020202020204" pitchFamily="34" charset="0"/>
              </a:rPr>
              <a:t>ACRC Ultrasonic Project</a:t>
            </a:r>
          </a:p>
          <a:p>
            <a:endParaRPr lang="en-US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  <a:p>
            <a:r>
              <a:rPr lang="en-US" sz="900" b="1" i="1" dirty="0">
                <a:solidFill>
                  <a:srgbClr val="2BB673"/>
                </a:solidFill>
                <a:latin typeface="Century Gothic" panose="020B0502020202020204" pitchFamily="34" charset="0"/>
              </a:rPr>
              <a:t>Proprietary Information: dissemination and use restricted to members of the ACRC</a:t>
            </a:r>
          </a:p>
          <a:p>
            <a:endParaRPr lang="en-US" sz="1000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1716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C9A1A-1AF9-480F-B7FD-65FDC39C0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771" y="1325563"/>
            <a:ext cx="7523617" cy="453548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3F872-E2D2-489E-A5DC-B1C08265D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25563"/>
            <a:ext cx="2991983" cy="45434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Century Gothic" panose="020B0502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01E5A0-9686-7FA4-A584-9E5E75481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0"/>
          <a:stretch/>
        </p:blipFill>
        <p:spPr>
          <a:xfrm>
            <a:off x="838200" y="6266962"/>
            <a:ext cx="1213749" cy="39869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B5D628F-988E-5F65-26C4-B32BC07C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442" y="6361719"/>
            <a:ext cx="2743200" cy="365125"/>
          </a:xfrm>
        </p:spPr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fld id="{A4E7CBF4-8F78-4555-8F8F-5A53B7AA2D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7AE0196-C4E8-2435-B4C1-15E3378D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0" y="0"/>
            <a:ext cx="10515600" cy="1325563"/>
          </a:xfrm>
        </p:spPr>
        <p:txBody>
          <a:bodyPr/>
          <a:lstStyle>
            <a:lvl1pPr>
              <a:defRPr b="1">
                <a:solidFill>
                  <a:srgbClr val="2857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D9173B-F0CB-18F9-AC16-8111392EE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5" y="6278150"/>
            <a:ext cx="2564324" cy="41239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4E7B15-BEC5-C6C9-3A9C-15E55425965A}"/>
              </a:ext>
            </a:extLst>
          </p:cNvPr>
          <p:cNvSpPr txBox="1">
            <a:spLocks/>
          </p:cNvSpPr>
          <p:nvPr/>
        </p:nvSpPr>
        <p:spPr>
          <a:xfrm>
            <a:off x="3290454" y="6278150"/>
            <a:ext cx="5611091" cy="504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285796"/>
                </a:solidFill>
                <a:latin typeface="Century Gothic" panose="020B0502020202020204" pitchFamily="34" charset="0"/>
              </a:rPr>
              <a:t>ACRC Ultrasonic Project</a:t>
            </a:r>
          </a:p>
          <a:p>
            <a:endParaRPr lang="en-US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  <a:p>
            <a:r>
              <a:rPr lang="en-US" sz="900" b="1" i="1" dirty="0">
                <a:solidFill>
                  <a:srgbClr val="2BB673"/>
                </a:solidFill>
                <a:latin typeface="Century Gothic" panose="020B0502020202020204" pitchFamily="34" charset="0"/>
              </a:rPr>
              <a:t>Proprietary Information: dissemination and use restricted to members of the ACRC</a:t>
            </a:r>
          </a:p>
          <a:p>
            <a:endParaRPr lang="en-US" sz="1000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3802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86A543-B4B4-4600-8951-F631D551F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65943"/>
            <a:ext cx="6172200" cy="439510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B922B-8006-47EF-8C4E-2323C0BC7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65943"/>
            <a:ext cx="3932237" cy="440304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28657-448C-4A51-ACEA-D1A471586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0"/>
          <a:stretch/>
        </p:blipFill>
        <p:spPr>
          <a:xfrm>
            <a:off x="838200" y="6266962"/>
            <a:ext cx="1213749" cy="39869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A1DD1FE-5A46-AE66-4360-B2BC023B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442" y="6361719"/>
            <a:ext cx="2743200" cy="365125"/>
          </a:xfrm>
        </p:spPr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fld id="{A4E7CBF4-8F78-4555-8F8F-5A53B7AA2D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623D0E3-ACED-CCB2-D317-BFD48427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0" y="0"/>
            <a:ext cx="10515600" cy="1325563"/>
          </a:xfrm>
        </p:spPr>
        <p:txBody>
          <a:bodyPr/>
          <a:lstStyle>
            <a:lvl1pPr>
              <a:defRPr b="1">
                <a:solidFill>
                  <a:srgbClr val="2857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3B34C-9F25-E5B8-810E-A3A8172AA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5" y="6278150"/>
            <a:ext cx="2564324" cy="41239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6D4948-4E13-170E-456B-19F2F4F6099F}"/>
              </a:ext>
            </a:extLst>
          </p:cNvPr>
          <p:cNvSpPr txBox="1">
            <a:spLocks/>
          </p:cNvSpPr>
          <p:nvPr/>
        </p:nvSpPr>
        <p:spPr>
          <a:xfrm>
            <a:off x="3290454" y="6278150"/>
            <a:ext cx="5611091" cy="504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285796"/>
                </a:solidFill>
                <a:latin typeface="Century Gothic" panose="020B0502020202020204" pitchFamily="34" charset="0"/>
              </a:rPr>
              <a:t>ACRC Ultrasonic Project</a:t>
            </a:r>
          </a:p>
          <a:p>
            <a:endParaRPr lang="en-US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  <a:p>
            <a:r>
              <a:rPr lang="en-US" sz="900" b="1" i="1" dirty="0">
                <a:solidFill>
                  <a:srgbClr val="2BB673"/>
                </a:solidFill>
                <a:latin typeface="Century Gothic" panose="020B0502020202020204" pitchFamily="34" charset="0"/>
              </a:rPr>
              <a:t>Proprietary Information: dissemination and use restricted to members of the ACRC</a:t>
            </a:r>
          </a:p>
          <a:p>
            <a:endParaRPr lang="en-US" sz="1000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5903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91790A-FE46-97F0-4A89-1A247B2D8B90}"/>
              </a:ext>
            </a:extLst>
          </p:cNvPr>
          <p:cNvSpPr txBox="1"/>
          <p:nvPr userDrawn="1"/>
        </p:nvSpPr>
        <p:spPr>
          <a:xfrm>
            <a:off x="10782300" y="6348032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0" baseline="0" dirty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  <a:t>Mar. 17, </a:t>
            </a:r>
            <a:br>
              <a:rPr lang="en-US" sz="1400" b="0" baseline="0" dirty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</a:br>
            <a:r>
              <a:rPr lang="en-US" sz="1400" b="0" baseline="0" dirty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  <a:t>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436F8-DF95-0078-7A47-D72554970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0"/>
          <a:stretch/>
        </p:blipFill>
        <p:spPr>
          <a:xfrm>
            <a:off x="9661076" y="6438408"/>
            <a:ext cx="1109501" cy="364451"/>
          </a:xfrm>
          <a:prstGeom prst="rect">
            <a:avLst/>
          </a:prstGeom>
          <a:effectLst>
            <a:outerShdw blurRad="50800" dist="38100" dir="2700000" algn="tl" rotWithShape="0">
              <a:schemeClr val="bg2">
                <a:alpha val="4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1C728C-518C-7B3B-0319-DB9712F23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450880"/>
            <a:ext cx="2044460" cy="328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Free No Photography Icon - Download SVG, PNG for Travel | IconScout">
            <a:extLst>
              <a:ext uri="{FF2B5EF4-FFF2-40B4-BE49-F238E27FC236}">
                <a16:creationId xmlns:a16="http://schemas.microsoft.com/office/drawing/2014/main" id="{C49B55CC-BE48-C05B-6A79-DA9171B34C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433446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9382B6-EAFE-436D-D5EE-9F7094D2C1D1}"/>
              </a:ext>
            </a:extLst>
          </p:cNvPr>
          <p:cNvSpPr txBox="1"/>
          <p:nvPr userDrawn="1"/>
        </p:nvSpPr>
        <p:spPr>
          <a:xfrm>
            <a:off x="11811000" y="64124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8CA0DC97-133A-A742-92EC-30899EB26B24}" type="slidenum">
              <a:rPr lang="en-US" sz="1800" b="0" baseline="0" smtClean="0">
                <a:solidFill>
                  <a:srgbClr val="44546A">
                    <a:lumMod val="20000"/>
                    <a:lumOff val="80000"/>
                  </a:srgbClr>
                </a:solidFill>
                <a:latin typeface="Century Gothic" panose="020B0502020202020204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b="0" baseline="0" dirty="0">
              <a:solidFill>
                <a:srgbClr val="44546A">
                  <a:lumMod val="20000"/>
                  <a:lumOff val="8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846B0-9305-DC24-8665-D2B5B2A925A3}"/>
              </a:ext>
            </a:extLst>
          </p:cNvPr>
          <p:cNvSpPr/>
          <p:nvPr userDrawn="1"/>
        </p:nvSpPr>
        <p:spPr>
          <a:xfrm>
            <a:off x="2123442" y="0"/>
            <a:ext cx="10068558" cy="1122363"/>
          </a:xfrm>
          <a:prstGeom prst="rect">
            <a:avLst/>
          </a:prstGeom>
          <a:gradFill flip="none" rotWithShape="1">
            <a:gsLst>
              <a:gs pos="70000">
                <a:srgbClr val="27B772">
                  <a:alpha val="80000"/>
                </a:srgbClr>
              </a:gs>
              <a:gs pos="60000">
                <a:schemeClr val="bg1">
                  <a:lumMod val="0"/>
                  <a:lumOff val="100000"/>
                </a:schemeClr>
              </a:gs>
              <a:gs pos="76000">
                <a:srgbClr val="13A89F">
                  <a:alpha val="80000"/>
                </a:srgbClr>
              </a:gs>
              <a:gs pos="88000">
                <a:srgbClr val="128FAE">
                  <a:alpha val="79000"/>
                </a:srgbClr>
              </a:gs>
              <a:gs pos="100000">
                <a:srgbClr val="255898">
                  <a:alpha val="80000"/>
                </a:srgb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83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D5ED5A-0864-4AD7-B2C4-2033FCFC8B17}"/>
              </a:ext>
            </a:extLst>
          </p:cNvPr>
          <p:cNvSpPr/>
          <p:nvPr/>
        </p:nvSpPr>
        <p:spPr>
          <a:xfrm>
            <a:off x="2123442" y="0"/>
            <a:ext cx="10068558" cy="1122363"/>
          </a:xfrm>
          <a:prstGeom prst="rect">
            <a:avLst/>
          </a:prstGeom>
          <a:gradFill flip="none" rotWithShape="1">
            <a:gsLst>
              <a:gs pos="70000">
                <a:srgbClr val="27B772">
                  <a:alpha val="80000"/>
                </a:srgbClr>
              </a:gs>
              <a:gs pos="60000">
                <a:schemeClr val="bg1">
                  <a:lumMod val="0"/>
                  <a:lumOff val="100000"/>
                </a:schemeClr>
              </a:gs>
              <a:gs pos="76000">
                <a:srgbClr val="13A89F">
                  <a:alpha val="80000"/>
                </a:srgbClr>
              </a:gs>
              <a:gs pos="88000">
                <a:srgbClr val="128FAE">
                  <a:alpha val="79000"/>
                </a:srgbClr>
              </a:gs>
              <a:gs pos="100000">
                <a:srgbClr val="255898">
                  <a:alpha val="80000"/>
                </a:srgb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79338-C6EA-4E1B-9F08-199417764B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38385"/>
            <a:ext cx="10515600" cy="4388837"/>
          </a:xfrm>
        </p:spPr>
        <p:txBody>
          <a:bodyPr>
            <a:normAutofit/>
          </a:bodyPr>
          <a:lstStyle>
            <a:lvl1pPr marL="228594" indent="-228594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  <a:lvl2pPr marL="685783" indent="-228594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2pPr>
            <a:lvl3pPr marL="1142971" indent="-228594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3pPr>
            <a:lvl4pPr marL="1600160" indent="-228594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4pPr>
            <a:lvl5pPr marL="2057349" indent="-228594"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149B107-B53D-434E-94B1-BBCB7852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0" y="0"/>
            <a:ext cx="10515600" cy="1325563"/>
          </a:xfrm>
        </p:spPr>
        <p:txBody>
          <a:bodyPr/>
          <a:lstStyle>
            <a:lvl1pPr>
              <a:defRPr b="1">
                <a:solidFill>
                  <a:srgbClr val="28579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01AD3C-C10A-4EFA-8C1F-64F0E6A12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0"/>
          <a:stretch/>
        </p:blipFill>
        <p:spPr>
          <a:xfrm>
            <a:off x="838200" y="6266962"/>
            <a:ext cx="1213749" cy="398695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5D4F99E-EB15-A0D2-20DC-BD0C7189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442" y="6361719"/>
            <a:ext cx="2743200" cy="365125"/>
          </a:xfrm>
        </p:spPr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fld id="{A4E7CBF4-8F78-4555-8F8F-5A53B7AA2D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B4792D-2FDF-F9D1-2044-88D1DA880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5" y="6278150"/>
            <a:ext cx="2564324" cy="412392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820415-50AE-9F7F-CFE8-6A4FB85D0D4F}"/>
              </a:ext>
            </a:extLst>
          </p:cNvPr>
          <p:cNvSpPr txBox="1">
            <a:spLocks/>
          </p:cNvSpPr>
          <p:nvPr/>
        </p:nvSpPr>
        <p:spPr>
          <a:xfrm>
            <a:off x="3290454" y="6278150"/>
            <a:ext cx="5611091" cy="504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285796"/>
                </a:solidFill>
                <a:latin typeface="Century Gothic" panose="020B0502020202020204" pitchFamily="34" charset="0"/>
              </a:rPr>
              <a:t>ACRC Ultrasonic Project</a:t>
            </a:r>
          </a:p>
          <a:p>
            <a:endParaRPr lang="en-US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  <a:p>
            <a:r>
              <a:rPr lang="en-US" sz="900" b="1" i="1" dirty="0">
                <a:solidFill>
                  <a:srgbClr val="2BB673"/>
                </a:solidFill>
                <a:latin typeface="Century Gothic" panose="020B0502020202020204" pitchFamily="34" charset="0"/>
              </a:rPr>
              <a:t>Proprietary Information: dissemination and use restricted to members of the ACRC</a:t>
            </a:r>
          </a:p>
          <a:p>
            <a:endParaRPr lang="en-US" sz="1000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2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8D7B1-C9C0-4105-996E-6E3AC62E00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2"/>
            <a:ext cx="9144000" cy="3115807"/>
          </a:xfrm>
        </p:spPr>
        <p:txBody>
          <a:bodyPr anchor="b"/>
          <a:lstStyle>
            <a:lvl1pPr algn="ctr">
              <a:defRPr sz="6000" b="1">
                <a:solidFill>
                  <a:srgbClr val="0086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7CF27-ED72-4FB3-9C41-EA7CF20895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38170"/>
            <a:ext cx="9144000" cy="1019629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Questions?</a:t>
            </a:r>
          </a:p>
          <a:p>
            <a:r>
              <a:rPr lang="en-US" dirty="0"/>
              <a:t>rfjaime@uci.edu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51484-BFB1-4472-818E-7D9DBB59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6B5BB-123D-481D-945B-02D2FD44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442" y="6361719"/>
            <a:ext cx="2743200" cy="365125"/>
          </a:xfrm>
        </p:spPr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</a:lstStyle>
          <a:p>
            <a:fld id="{A4E7CBF4-8F78-4555-8F8F-5A53B7AA2D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199793-6320-4B76-89CE-CF9601FB0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5946840"/>
            <a:ext cx="1213749" cy="6626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6490CA-4912-7114-865B-8B7DC635AB94}"/>
              </a:ext>
            </a:extLst>
          </p:cNvPr>
          <p:cNvSpPr/>
          <p:nvPr/>
        </p:nvSpPr>
        <p:spPr>
          <a:xfrm>
            <a:off x="2123442" y="0"/>
            <a:ext cx="10068558" cy="1122363"/>
          </a:xfrm>
          <a:prstGeom prst="rect">
            <a:avLst/>
          </a:prstGeom>
          <a:gradFill flip="none" rotWithShape="1">
            <a:gsLst>
              <a:gs pos="70000">
                <a:srgbClr val="27B772">
                  <a:alpha val="80000"/>
                </a:srgbClr>
              </a:gs>
              <a:gs pos="60000">
                <a:schemeClr val="bg1">
                  <a:lumMod val="0"/>
                  <a:lumOff val="100000"/>
                </a:schemeClr>
              </a:gs>
              <a:gs pos="76000">
                <a:srgbClr val="13A89F">
                  <a:alpha val="80000"/>
                </a:srgbClr>
              </a:gs>
              <a:gs pos="88000">
                <a:srgbClr val="128FAE">
                  <a:alpha val="79000"/>
                </a:srgbClr>
              </a:gs>
              <a:gs pos="100000">
                <a:srgbClr val="255898">
                  <a:alpha val="80000"/>
                </a:srgbClr>
              </a:gs>
            </a:gsLst>
            <a:lin ang="16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423D9-4FA8-5CED-058D-51CC0B7C4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34" y="6012928"/>
            <a:ext cx="3298395" cy="53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E8990-A206-9B9E-C3CF-DCF379782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597" y="2330918"/>
            <a:ext cx="1578029" cy="85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80234BC-C16D-BAC9-A0A4-FE17126CE700}"/>
              </a:ext>
            </a:extLst>
          </p:cNvPr>
          <p:cNvSpPr txBox="1">
            <a:spLocks/>
          </p:cNvSpPr>
          <p:nvPr/>
        </p:nvSpPr>
        <p:spPr>
          <a:xfrm>
            <a:off x="3290454" y="6278150"/>
            <a:ext cx="5611091" cy="504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285796"/>
                </a:solidFill>
                <a:latin typeface="Century Gothic" panose="020B0502020202020204" pitchFamily="34" charset="0"/>
              </a:rPr>
              <a:t>ACRC Ultrasonic Project</a:t>
            </a:r>
          </a:p>
          <a:p>
            <a:endParaRPr lang="en-US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  <a:p>
            <a:r>
              <a:rPr lang="en-US" sz="900" b="1" i="1" dirty="0">
                <a:solidFill>
                  <a:srgbClr val="2BB673"/>
                </a:solidFill>
                <a:latin typeface="Century Gothic" panose="020B0502020202020204" pitchFamily="34" charset="0"/>
              </a:rPr>
              <a:t>Proprietary Information: dissemination and use restricted to members of the ACRC</a:t>
            </a:r>
          </a:p>
          <a:p>
            <a:endParaRPr lang="en-US" sz="1000" b="1" dirty="0">
              <a:solidFill>
                <a:srgbClr val="28579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1364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6D073A-138C-4264-8815-5C6E3948E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1584E-D6D2-4894-BB7E-9A1C6BC2E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1ED32-5344-46A2-B39C-B488FD912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6A177-CF83-4400-A886-AA766DE982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B01D0-ED8D-4B56-8FCD-CFB40053A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7CBF4-8F78-4555-8F8F-5A53B7AA2D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B2D6F3F2-44AD-C495-7CFB-07EAD391208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29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49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9.wdp"/><Relationship Id="rId18" Type="http://schemas.openxmlformats.org/officeDocument/2006/relationships/image" Target="../media/image76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17" Type="http://schemas.openxmlformats.org/officeDocument/2006/relationships/image" Target="../media/image8.png"/><Relationship Id="rId2" Type="http://schemas.openxmlformats.org/officeDocument/2006/relationships/image" Target="../media/image62.jpe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11" Type="http://schemas.openxmlformats.org/officeDocument/2006/relationships/image" Target="../media/image71.png"/><Relationship Id="rId5" Type="http://schemas.openxmlformats.org/officeDocument/2006/relationships/image" Target="../media/image65.JPG"/><Relationship Id="rId15" Type="http://schemas.openxmlformats.org/officeDocument/2006/relationships/image" Target="../media/image74.png"/><Relationship Id="rId10" Type="http://schemas.openxmlformats.org/officeDocument/2006/relationships/image" Target="../media/image70.jp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rfjaime@uci.edu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0.wdp"/><Relationship Id="rId5" Type="http://schemas.openxmlformats.org/officeDocument/2006/relationships/image" Target="../media/image77.png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22804-4917-2C4C-7F55-FAE2A4EED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7564"/>
            <a:ext cx="9144000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Multifrequency Ultrasonic Treatment as a Liquid-State Processing Method of Aluminum Alloys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14F44-8186-9299-6FD8-D501DAB58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49637"/>
            <a:ext cx="9144000" cy="249396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altLang="en-US" sz="3800" b="1" dirty="0"/>
              <a:t>Raquel Fierro Jaime</a:t>
            </a:r>
            <a:r>
              <a:rPr lang="en-US" altLang="en-US" sz="3800" b="1" baseline="30000" dirty="0"/>
              <a:t>1</a:t>
            </a:r>
            <a:r>
              <a:rPr lang="en-US" altLang="en-US" sz="3800" b="1" dirty="0"/>
              <a:t>,</a:t>
            </a:r>
            <a:br>
              <a:rPr lang="en-US" altLang="en-US" sz="3800" b="1" dirty="0"/>
            </a:br>
            <a:r>
              <a:rPr lang="en-US" altLang="en-US" sz="3300" b="1" dirty="0"/>
              <a:t>Andrew Zang</a:t>
            </a:r>
            <a:r>
              <a:rPr lang="en-US" altLang="en-US" sz="3300" b="1" baseline="30000" dirty="0"/>
              <a:t>1,2</a:t>
            </a:r>
            <a:r>
              <a:rPr lang="en-US" altLang="en-US" sz="3300" b="1" dirty="0"/>
              <a:t>, Adrianne Chang</a:t>
            </a:r>
            <a:r>
              <a:rPr lang="en-US" altLang="en-US" sz="3300" b="1" baseline="30000" dirty="0"/>
              <a:t>1</a:t>
            </a:r>
            <a:r>
              <a:rPr lang="en-US" altLang="en-US" sz="3300" b="1" dirty="0"/>
              <a:t>, Miodrag Prokic</a:t>
            </a:r>
            <a:r>
              <a:rPr lang="en-US" altLang="en-US" sz="3300" b="1" baseline="30000" dirty="0"/>
              <a:t>3</a:t>
            </a:r>
            <a:r>
              <a:rPr lang="en-US" altLang="en-US" sz="3300" b="1" dirty="0"/>
              <a:t>, Martijn Vos</a:t>
            </a:r>
            <a:r>
              <a:rPr lang="en-US" altLang="en-US" sz="3300" b="1" baseline="30000" dirty="0"/>
              <a:t>4</a:t>
            </a:r>
            <a:r>
              <a:rPr lang="en-US" altLang="en-US" sz="3300" b="1" dirty="0"/>
              <a:t>,</a:t>
            </a:r>
            <a:br>
              <a:rPr lang="en-US" altLang="en-US" sz="3300" b="1" dirty="0"/>
            </a:br>
            <a:r>
              <a:rPr lang="en-US" altLang="en-US" sz="3300" b="1" dirty="0"/>
              <a:t>Carl Söderhjelm</a:t>
            </a:r>
            <a:r>
              <a:rPr lang="en-US" altLang="en-US" sz="3300" b="1" baseline="30000" dirty="0"/>
              <a:t>1,2</a:t>
            </a:r>
            <a:r>
              <a:rPr lang="en-US" altLang="en-US" sz="3300" b="1" dirty="0"/>
              <a:t>, Hélder Puga</a:t>
            </a:r>
            <a:r>
              <a:rPr lang="en-US" altLang="en-US" sz="3300" b="1" baseline="30000" dirty="0"/>
              <a:t>1,5</a:t>
            </a:r>
            <a:r>
              <a:rPr lang="en-US" altLang="en-US" sz="3300" b="1" dirty="0"/>
              <a:t>, Diran Apelian</a:t>
            </a:r>
            <a:r>
              <a:rPr lang="en-US" altLang="en-US" sz="3300" b="1" baseline="30000" dirty="0"/>
              <a:t>1,2</a:t>
            </a:r>
            <a:endParaRPr lang="en-US" altLang="en-US" sz="3300" b="1" dirty="0"/>
          </a:p>
          <a:p>
            <a:pPr>
              <a:lnSpc>
                <a:spcPct val="120000"/>
              </a:lnSpc>
            </a:pPr>
            <a:r>
              <a:rPr lang="en-US" altLang="en-US" sz="2900" i="1" baseline="30000" dirty="0"/>
              <a:t>1</a:t>
            </a:r>
            <a:r>
              <a:rPr lang="en-US" altLang="en-US" sz="2900" i="1" dirty="0"/>
              <a:t>University of California Irvine, </a:t>
            </a:r>
            <a:r>
              <a:rPr lang="en-US" altLang="en-US" sz="2900" i="1" baseline="30000" dirty="0"/>
              <a:t>2</a:t>
            </a:r>
            <a:r>
              <a:rPr lang="en-US" altLang="en-US" sz="2900" i="1" dirty="0"/>
              <a:t>Pratt &amp; Whittney Center of Excellence,</a:t>
            </a:r>
            <a:br>
              <a:rPr lang="en-US" altLang="en-US" sz="2900" i="1" dirty="0"/>
            </a:br>
            <a:r>
              <a:rPr lang="en-US" altLang="en-US" sz="2900" i="1" baseline="30000" dirty="0"/>
              <a:t>3</a:t>
            </a:r>
            <a:r>
              <a:rPr lang="en-US" altLang="en-US" sz="2900" i="1" dirty="0"/>
              <a:t>MPI Interconsulting, </a:t>
            </a:r>
            <a:r>
              <a:rPr lang="en-US" altLang="en-US" sz="2900" i="1" baseline="30000" dirty="0"/>
              <a:t>4</a:t>
            </a:r>
            <a:r>
              <a:rPr lang="en-US" altLang="en-US" sz="2900" i="1" dirty="0"/>
              <a:t>Aluminium Rheinfelden,</a:t>
            </a:r>
            <a:br>
              <a:rPr lang="en-US" altLang="en-US" sz="2900" i="1" dirty="0"/>
            </a:br>
            <a:r>
              <a:rPr lang="en-US" altLang="en-US" sz="2900" i="1" baseline="30000" dirty="0"/>
              <a:t>5</a:t>
            </a:r>
            <a:r>
              <a:rPr lang="en-US" altLang="en-US" sz="2900" i="1" dirty="0"/>
              <a:t>CMEMS, University of Minho, Guimarães, Portugal</a:t>
            </a: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888099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etal pipe with a screw&#10;&#10;Description automatically generated with medium confidence">
            <a:extLst>
              <a:ext uri="{FF2B5EF4-FFF2-40B4-BE49-F238E27FC236}">
                <a16:creationId xmlns:a16="http://schemas.microsoft.com/office/drawing/2014/main" id="{91E9692D-7775-1E14-AACD-112DAB639A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3" t="8114" r="36413" b="2527"/>
          <a:stretch/>
        </p:blipFill>
        <p:spPr>
          <a:xfrm>
            <a:off x="498075" y="1166702"/>
            <a:ext cx="2886560" cy="4786347"/>
          </a:xfrm>
          <a:prstGeom prst="rect">
            <a:avLst/>
          </a:prstGeom>
        </p:spPr>
      </p:pic>
      <p:pic>
        <p:nvPicPr>
          <p:cNvPr id="3" name="Content Placeholder 10" descr="A diagram of a radial dispensing device&#10;&#10;Description automatically generated">
            <a:extLst>
              <a:ext uri="{FF2B5EF4-FFF2-40B4-BE49-F238E27FC236}">
                <a16:creationId xmlns:a16="http://schemas.microsoft.com/office/drawing/2014/main" id="{26E633DE-B3D4-4C12-EE12-561441D3A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6"/>
          <a:stretch/>
        </p:blipFill>
        <p:spPr>
          <a:xfrm>
            <a:off x="685800" y="2233502"/>
            <a:ext cx="1627931" cy="3817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1E2DD3-7091-38F8-E3DB-A349EBE2C54D}"/>
              </a:ext>
            </a:extLst>
          </p:cNvPr>
          <p:cNvSpPr txBox="1"/>
          <p:nvPr/>
        </p:nvSpPr>
        <p:spPr>
          <a:xfrm>
            <a:off x="607269" y="5968087"/>
            <a:ext cx="28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Photo Courtesy H.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Puga</a:t>
            </a:r>
            <a:endParaRPr lang="en-US" sz="14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C46F24A-BFD8-F576-DC15-9BC47A46750D}"/>
              </a:ext>
            </a:extLst>
          </p:cNvPr>
          <p:cNvSpPr txBox="1">
            <a:spLocks/>
          </p:cNvSpPr>
          <p:nvPr/>
        </p:nvSpPr>
        <p:spPr>
          <a:xfrm>
            <a:off x="964465" y="1587120"/>
            <a:ext cx="1789208" cy="359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Waveguide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EF79ADC-D0FB-DC6B-E6DE-33EC5AA54012}"/>
              </a:ext>
            </a:extLst>
          </p:cNvPr>
          <p:cNvSpPr txBox="1">
            <a:spLocks/>
          </p:cNvSpPr>
          <p:nvPr/>
        </p:nvSpPr>
        <p:spPr>
          <a:xfrm>
            <a:off x="3056187" y="4266737"/>
            <a:ext cx="1376557" cy="9765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Hollow</a:t>
            </a:r>
            <a:br>
              <a:rPr lang="en-US" sz="2400" dirty="0"/>
            </a:br>
            <a:r>
              <a:rPr lang="en-US" sz="2400" dirty="0" err="1"/>
              <a:t>SiAlON</a:t>
            </a:r>
            <a:r>
              <a:rPr lang="en-US" sz="2400" dirty="0"/>
              <a:t> Probe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4756A49-9A1C-00F2-7B74-D1EED89BD257}"/>
              </a:ext>
            </a:extLst>
          </p:cNvPr>
          <p:cNvSpPr txBox="1">
            <a:spLocks/>
          </p:cNvSpPr>
          <p:nvPr/>
        </p:nvSpPr>
        <p:spPr>
          <a:xfrm>
            <a:off x="8681" y="1867760"/>
            <a:ext cx="1678227" cy="665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PZT</a:t>
            </a:r>
            <a:br>
              <a:rPr lang="en-US" sz="2400" dirty="0"/>
            </a:br>
            <a:r>
              <a:rPr lang="en-US" sz="2400" dirty="0"/>
              <a:t>Transducer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CD1F9D7-7CD7-3BDC-15CC-DF254F3173E6}"/>
              </a:ext>
            </a:extLst>
          </p:cNvPr>
          <p:cNvSpPr txBox="1">
            <a:spLocks/>
          </p:cNvSpPr>
          <p:nvPr/>
        </p:nvSpPr>
        <p:spPr>
          <a:xfrm>
            <a:off x="3022629" y="1508129"/>
            <a:ext cx="1217163" cy="359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Clamp</a:t>
            </a:r>
          </a:p>
        </p:txBody>
      </p:sp>
      <p:pic>
        <p:nvPicPr>
          <p:cNvPr id="9" name="Picture 8" descr="A machine in a factory&#10;&#10;AI-generated content may be incorrect.">
            <a:extLst>
              <a:ext uri="{FF2B5EF4-FFF2-40B4-BE49-F238E27FC236}">
                <a16:creationId xmlns:a16="http://schemas.microsoft.com/office/drawing/2014/main" id="{055935F3-B55E-E479-A568-85B1B795E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r="12347" b="3795"/>
          <a:stretch>
            <a:fillRect/>
          </a:stretch>
        </p:blipFill>
        <p:spPr>
          <a:xfrm>
            <a:off x="4290408" y="1066800"/>
            <a:ext cx="3284460" cy="513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: Rounded Corners 7">
            <a:extLst>
              <a:ext uri="{FF2B5EF4-FFF2-40B4-BE49-F238E27FC236}">
                <a16:creationId xmlns:a16="http://schemas.microsoft.com/office/drawing/2014/main" id="{AB650A81-EDF1-3134-113D-5A8D02FFC5D1}"/>
              </a:ext>
            </a:extLst>
          </p:cNvPr>
          <p:cNvSpPr/>
          <p:nvPr/>
        </p:nvSpPr>
        <p:spPr>
          <a:xfrm>
            <a:off x="10097595" y="1411879"/>
            <a:ext cx="1866921" cy="707491"/>
          </a:xfrm>
          <a:prstGeom prst="roundRect">
            <a:avLst>
              <a:gd name="adj" fmla="val 34393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5"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720, 700, 680, 660 °C</a:t>
            </a: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556BD60F-B404-02B3-5BD6-3BE4CB71BA62}"/>
              </a:ext>
            </a:extLst>
          </p:cNvPr>
          <p:cNvSpPr/>
          <p:nvPr/>
        </p:nvSpPr>
        <p:spPr>
          <a:xfrm>
            <a:off x="10097595" y="2555377"/>
            <a:ext cx="1866921" cy="707491"/>
          </a:xfrm>
          <a:prstGeom prst="roundRect">
            <a:avLst>
              <a:gd name="adj" fmla="val 34393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5"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5, 10, 15 minutes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ABDE3D15-A311-5EAB-9D94-9E6AC9EFCED7}"/>
              </a:ext>
            </a:extLst>
          </p:cNvPr>
          <p:cNvSpPr/>
          <p:nvPr/>
        </p:nvSpPr>
        <p:spPr>
          <a:xfrm>
            <a:off x="10097595" y="3698874"/>
            <a:ext cx="1866921" cy="707491"/>
          </a:xfrm>
          <a:prstGeom prst="roundRect">
            <a:avLst>
              <a:gd name="adj" fmla="val 34393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5"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5, 10, 20 kilograms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B436B654-3489-C3F1-126D-481991BC8A40}"/>
              </a:ext>
            </a:extLst>
          </p:cNvPr>
          <p:cNvSpPr/>
          <p:nvPr/>
        </p:nvSpPr>
        <p:spPr>
          <a:xfrm>
            <a:off x="9978560" y="4835843"/>
            <a:ext cx="1985957" cy="707491"/>
          </a:xfrm>
          <a:prstGeom prst="roundRect">
            <a:avLst>
              <a:gd name="adj" fmla="val 22276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5"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5, 10, 20 min. post-UST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2DC360BA-C2E1-C82B-B049-8C7C83E43D0C}"/>
              </a:ext>
            </a:extLst>
          </p:cNvPr>
          <p:cNvSpPr/>
          <p:nvPr/>
        </p:nvSpPr>
        <p:spPr>
          <a:xfrm>
            <a:off x="7889157" y="3698874"/>
            <a:ext cx="2308859" cy="924560"/>
          </a:xfrm>
          <a:prstGeom prst="roundRect">
            <a:avLst>
              <a:gd name="adj" fmla="val 34393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3550"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Mass Treated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EA51B553-E866-603C-E478-71A04963583C}"/>
              </a:ext>
            </a:extLst>
          </p:cNvPr>
          <p:cNvSpPr/>
          <p:nvPr/>
        </p:nvSpPr>
        <p:spPr>
          <a:xfrm>
            <a:off x="7888481" y="2553178"/>
            <a:ext cx="2308859" cy="924560"/>
          </a:xfrm>
          <a:prstGeom prst="roundRect">
            <a:avLst>
              <a:gd name="adj" fmla="val 34393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Treatment Time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01E9F3E4-4852-294A-A76D-8A877ECC2FE4}"/>
              </a:ext>
            </a:extLst>
          </p:cNvPr>
          <p:cNvSpPr/>
          <p:nvPr/>
        </p:nvSpPr>
        <p:spPr>
          <a:xfrm>
            <a:off x="7888481" y="1411879"/>
            <a:ext cx="2308859" cy="924560"/>
          </a:xfrm>
          <a:prstGeom prst="roundRect">
            <a:avLst>
              <a:gd name="adj" fmla="val 34393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7475" algn="ctr"/>
            <a:r>
              <a:rPr lang="en-US" sz="23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Treatment Temperature</a:t>
            </a: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5AFC0FED-79C3-D36B-2129-05D25D2AFCA6}"/>
              </a:ext>
            </a:extLst>
          </p:cNvPr>
          <p:cNvSpPr/>
          <p:nvPr/>
        </p:nvSpPr>
        <p:spPr>
          <a:xfrm>
            <a:off x="7888084" y="4840173"/>
            <a:ext cx="2308859" cy="924560"/>
          </a:xfrm>
          <a:prstGeom prst="roundRect">
            <a:avLst>
              <a:gd name="adj" fmla="val 34393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3550"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Decay with Time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blue and white clock&#10;&#10;Description automatically generated">
            <a:extLst>
              <a:ext uri="{FF2B5EF4-FFF2-40B4-BE49-F238E27FC236}">
                <a16:creationId xmlns:a16="http://schemas.microsoft.com/office/drawing/2014/main" id="{F9BC95DE-0A69-08F4-7E4D-7E7C8A8AB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9631" y="2648032"/>
            <a:ext cx="1137323" cy="1137323"/>
          </a:xfrm>
          <a:prstGeom prst="rect">
            <a:avLst/>
          </a:prstGeom>
        </p:spPr>
      </p:pic>
      <p:pic>
        <p:nvPicPr>
          <p:cNvPr id="19" name="Picture 18" descr="A thermometer with a stick&#10;&#10;Description automatically generated">
            <a:extLst>
              <a:ext uri="{FF2B5EF4-FFF2-40B4-BE49-F238E27FC236}">
                <a16:creationId xmlns:a16="http://schemas.microsoft.com/office/drawing/2014/main" id="{67ADB6C3-20D1-1A20-99CF-4518A6A14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50" y="1444777"/>
            <a:ext cx="1017866" cy="1017866"/>
          </a:xfrm>
          <a:prstGeom prst="rect">
            <a:avLst/>
          </a:prstGeom>
        </p:spPr>
      </p:pic>
      <p:pic>
        <p:nvPicPr>
          <p:cNvPr id="20" name="Picture 19" descr="A blue scale with red dots&#10;&#10;Description automatically generated">
            <a:extLst>
              <a:ext uri="{FF2B5EF4-FFF2-40B4-BE49-F238E27FC236}">
                <a16:creationId xmlns:a16="http://schemas.microsoft.com/office/drawing/2014/main" id="{FE6DC9FC-6722-30BB-77A9-6C20ACEF33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81" y="3785090"/>
            <a:ext cx="801517" cy="969700"/>
          </a:xfrm>
          <a:prstGeom prst="rect">
            <a:avLst/>
          </a:prstGeom>
        </p:spPr>
      </p:pic>
      <p:pic>
        <p:nvPicPr>
          <p:cNvPr id="21" name="Picture 4" descr="Timer - Free interface icons">
            <a:extLst>
              <a:ext uri="{FF2B5EF4-FFF2-40B4-BE49-F238E27FC236}">
                <a16:creationId xmlns:a16="http://schemas.microsoft.com/office/drawing/2014/main" id="{407CA104-2397-BDFC-FCD9-1E06BA25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737" y="5068847"/>
            <a:ext cx="801517" cy="80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0A8B0121-595F-A500-688C-F8F999986AD3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10896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Multifrequency UST Experiments</a:t>
            </a:r>
          </a:p>
        </p:txBody>
      </p:sp>
    </p:spTree>
    <p:extLst>
      <p:ext uri="{BB962C8B-B14F-4D97-AF65-F5344CB8AC3E}">
        <p14:creationId xmlns:p14="http://schemas.microsoft.com/office/powerpoint/2010/main" val="318645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2A59B-2619-BA4B-DCCE-B85E7C0BE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F608DC2-2D36-8BB6-1977-4A34CDB7D5D7}"/>
              </a:ext>
            </a:extLst>
          </p:cNvPr>
          <p:cNvSpPr txBox="1">
            <a:spLocks/>
          </p:cNvSpPr>
          <p:nvPr/>
        </p:nvSpPr>
        <p:spPr>
          <a:xfrm>
            <a:off x="574414" y="2582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6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285796"/>
                </a:solidFill>
                <a:effectLst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C095D-711F-9633-05A6-F9D741B313E3}"/>
              </a:ext>
            </a:extLst>
          </p:cNvPr>
          <p:cNvSpPr txBox="1"/>
          <p:nvPr/>
        </p:nvSpPr>
        <p:spPr>
          <a:xfrm>
            <a:off x="159610" y="1595440"/>
            <a:ext cx="11823032" cy="2951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Ultrasonic Treatment (UST) for Al Recycling</a:t>
            </a:r>
          </a:p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Liquid-State Multifrequency UST </a:t>
            </a:r>
          </a:p>
          <a:p>
            <a:pPr marL="914400" indent="-566738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latin typeface="Century Gothic" panose="020B0502020202020204" pitchFamily="34" charset="0"/>
              </a:rPr>
              <a:t>Results</a:t>
            </a:r>
          </a:p>
          <a:p>
            <a:pPr marL="914400" indent="-566738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805808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images of different shapes&#10;&#10;AI-generated content may be incorrect.">
            <a:extLst>
              <a:ext uri="{FF2B5EF4-FFF2-40B4-BE49-F238E27FC236}">
                <a16:creationId xmlns:a16="http://schemas.microsoft.com/office/drawing/2014/main" id="{5ACEC368-72E2-73FD-1C9E-E6ABFEDAA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8" b="64794"/>
          <a:stretch/>
        </p:blipFill>
        <p:spPr>
          <a:xfrm>
            <a:off x="2222316" y="2688662"/>
            <a:ext cx="3504487" cy="3516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95B5E3BB-0C2D-9BC3-0592-463DC0B56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24" t="42051" r="31884" b="44843"/>
          <a:stretch/>
        </p:blipFill>
        <p:spPr>
          <a:xfrm rot="5400000">
            <a:off x="1941910" y="1368937"/>
            <a:ext cx="1151929" cy="743956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2C3042-A84D-43EA-4073-BBAD92C26110}"/>
              </a:ext>
            </a:extLst>
          </p:cNvPr>
          <p:cNvSpPr txBox="1"/>
          <p:nvPr/>
        </p:nvSpPr>
        <p:spPr>
          <a:xfrm>
            <a:off x="1844461" y="2307643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⍺-</a:t>
            </a:r>
            <a:r>
              <a:rPr lang="en-US" b="1" dirty="0">
                <a:latin typeface="Century Gothic" panose="020B0502020202020204" pitchFamily="34" charset="0"/>
              </a:rPr>
              <a:t>Al</a:t>
            </a:r>
            <a:r>
              <a:rPr lang="en-US" b="1" baseline="-25000" dirty="0">
                <a:latin typeface="Century Gothic" panose="020B0502020202020204" pitchFamily="34" charset="0"/>
              </a:rPr>
              <a:t>15</a:t>
            </a:r>
            <a:r>
              <a:rPr lang="en-US" b="1" dirty="0">
                <a:latin typeface="Century Gothic" panose="020B0502020202020204" pitchFamily="34" charset="0"/>
              </a:rPr>
              <a:t>Fe</a:t>
            </a:r>
            <a:r>
              <a:rPr lang="en-US" b="1" baseline="-25000" dirty="0">
                <a:latin typeface="Century Gothic" panose="020B0502020202020204" pitchFamily="34" charset="0"/>
              </a:rPr>
              <a:t>2</a:t>
            </a:r>
            <a:r>
              <a:rPr lang="en-US" b="1" dirty="0">
                <a:latin typeface="Century Gothic" panose="020B0502020202020204" pitchFamily="34" charset="0"/>
              </a:rPr>
              <a:t>Si</a:t>
            </a:r>
            <a:r>
              <a:rPr lang="en-US" b="1" baseline="-25000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C9CEC-1A65-E111-9FEA-007F79185FE8}"/>
              </a:ext>
            </a:extLst>
          </p:cNvPr>
          <p:cNvSpPr txBox="1"/>
          <p:nvPr/>
        </p:nvSpPr>
        <p:spPr>
          <a:xfrm>
            <a:off x="3359975" y="2316879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Eutectic 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0F2BC-5962-0BD0-657E-558232BB81EE}"/>
              </a:ext>
            </a:extLst>
          </p:cNvPr>
          <p:cNvSpPr txBox="1"/>
          <p:nvPr/>
        </p:nvSpPr>
        <p:spPr>
          <a:xfrm>
            <a:off x="4968884" y="2316879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Al</a:t>
            </a:r>
            <a:r>
              <a:rPr lang="en-US" b="1" baseline="-25000" dirty="0">
                <a:latin typeface="Century Gothic" panose="020B0502020202020204" pitchFamily="34" charset="0"/>
              </a:rPr>
              <a:t>2</a:t>
            </a:r>
            <a:r>
              <a:rPr lang="en-US" b="1" dirty="0">
                <a:latin typeface="Century Gothic" panose="020B0502020202020204" pitchFamily="34" charset="0"/>
              </a:rPr>
              <a:t>Cu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14865D1-95FA-AE92-CF37-0B54662FE70E}"/>
              </a:ext>
            </a:extLst>
          </p:cNvPr>
          <p:cNvSpPr/>
          <p:nvPr/>
        </p:nvSpPr>
        <p:spPr>
          <a:xfrm rot="6889840">
            <a:off x="2942741" y="3819822"/>
            <a:ext cx="410547" cy="289249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7A91C-BD82-2FC0-9A30-970DAF5E90D1}"/>
              </a:ext>
            </a:extLst>
          </p:cNvPr>
          <p:cNvSpPr txBox="1"/>
          <p:nvPr/>
        </p:nvSpPr>
        <p:spPr>
          <a:xfrm>
            <a:off x="3317969" y="331826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Primary Al</a:t>
            </a:r>
          </a:p>
        </p:txBody>
      </p:sp>
      <p:pic>
        <p:nvPicPr>
          <p:cNvPr id="9" name="Picture 8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87E5C2B9-0D94-854A-A7BB-322DF241F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8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17" t="53953" r="29525" b="29250"/>
          <a:stretch/>
        </p:blipFill>
        <p:spPr>
          <a:xfrm>
            <a:off x="4849460" y="1315057"/>
            <a:ext cx="1055097" cy="1020980"/>
          </a:xfrm>
          <a:prstGeom prst="rect">
            <a:avLst/>
          </a:prstGeom>
          <a:ln w="28575">
            <a:solidFill>
              <a:srgbClr val="482C9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EF3A2A78-D496-E96B-6198-4EF789695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77" t="42233" r="16365" b="45660"/>
          <a:stretch/>
        </p:blipFill>
        <p:spPr>
          <a:xfrm>
            <a:off x="3232155" y="1485128"/>
            <a:ext cx="1327608" cy="830286"/>
          </a:xfrm>
          <a:prstGeom prst="rect">
            <a:avLst/>
          </a:prstGeom>
          <a:ln w="28575">
            <a:solidFill>
              <a:srgbClr val="6755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8716-CBF4-AEE8-D295-7154E05D8125}"/>
              </a:ext>
            </a:extLst>
          </p:cNvPr>
          <p:cNvSpPr/>
          <p:nvPr/>
        </p:nvSpPr>
        <p:spPr>
          <a:xfrm>
            <a:off x="3060015" y="3206189"/>
            <a:ext cx="3954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7A4F5D-5E4C-3675-AD7A-5187B787FED0}"/>
              </a:ext>
            </a:extLst>
          </p:cNvPr>
          <p:cNvSpPr/>
          <p:nvPr/>
        </p:nvSpPr>
        <p:spPr>
          <a:xfrm>
            <a:off x="2115781" y="1813438"/>
            <a:ext cx="3954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2</a:t>
            </a:r>
            <a:endParaRPr lang="en-US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0A097-0CAB-33FC-2B15-A9B8D2290598}"/>
              </a:ext>
            </a:extLst>
          </p:cNvPr>
          <p:cNvSpPr/>
          <p:nvPr/>
        </p:nvSpPr>
        <p:spPr>
          <a:xfrm>
            <a:off x="3183755" y="1826399"/>
            <a:ext cx="3954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755F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637285-EEA5-BFDC-CB6A-B52C365E03C1}"/>
              </a:ext>
            </a:extLst>
          </p:cNvPr>
          <p:cNvSpPr/>
          <p:nvPr/>
        </p:nvSpPr>
        <p:spPr>
          <a:xfrm>
            <a:off x="4803246" y="1818891"/>
            <a:ext cx="3954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482C9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entury Gothic" panose="020B0502020202020204" pitchFamily="34" charset="0"/>
              </a:rPr>
              <a:t>4</a:t>
            </a:r>
            <a:endParaRPr lang="en-US" sz="32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rgbClr val="482C9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5" name="Picture 14" descr="A close-up of a sample of a sample&#10;&#10;AI-generated content may be incorrect.">
            <a:extLst>
              <a:ext uri="{FF2B5EF4-FFF2-40B4-BE49-F238E27FC236}">
                <a16:creationId xmlns:a16="http://schemas.microsoft.com/office/drawing/2014/main" id="{05FC1706-A773-0CF1-1618-308D29A0AD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2" r="931" b="96951"/>
          <a:stretch/>
        </p:blipFill>
        <p:spPr>
          <a:xfrm>
            <a:off x="5201395" y="1880070"/>
            <a:ext cx="699992" cy="212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C3DAAF-C31E-F994-F2FE-2F471682D41F}"/>
              </a:ext>
            </a:extLst>
          </p:cNvPr>
          <p:cNvSpPr txBox="1"/>
          <p:nvPr/>
        </p:nvSpPr>
        <p:spPr>
          <a:xfrm>
            <a:off x="5164691" y="201168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µm</a:t>
            </a:r>
          </a:p>
        </p:txBody>
      </p:sp>
      <p:sp>
        <p:nvSpPr>
          <p:cNvPr id="17" name="Title 22">
            <a:extLst>
              <a:ext uri="{FF2B5EF4-FFF2-40B4-BE49-F238E27FC236}">
                <a16:creationId xmlns:a16="http://schemas.microsoft.com/office/drawing/2014/main" id="{17CF357D-DFB5-5E5F-6760-788E47FB33AB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As-Cast Aluminum A380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2026AF-E1E4-18B6-6416-BA2F592FF3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-98"/>
          <a:stretch>
            <a:fillRect/>
          </a:stretch>
        </p:blipFill>
        <p:spPr>
          <a:xfrm>
            <a:off x="6110843" y="1315057"/>
            <a:ext cx="6008601" cy="4633663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D937B225-4483-3D29-B4D3-878702284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25734"/>
              </p:ext>
            </p:extLst>
          </p:nvPr>
        </p:nvGraphicFramePr>
        <p:xfrm>
          <a:off x="165340" y="1587743"/>
          <a:ext cx="1638300" cy="38557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5019">
                  <a:extLst>
                    <a:ext uri="{9D8B030D-6E8A-4147-A177-3AD203B41FA5}">
                      <a16:colId xmlns:a16="http://schemas.microsoft.com/office/drawing/2014/main" val="2792590964"/>
                    </a:ext>
                  </a:extLst>
                </a:gridCol>
                <a:gridCol w="993281">
                  <a:extLst>
                    <a:ext uri="{9D8B030D-6E8A-4147-A177-3AD203B41FA5}">
                      <a16:colId xmlns:a16="http://schemas.microsoft.com/office/drawing/2014/main" val="2462891222"/>
                    </a:ext>
                  </a:extLst>
                </a:gridCol>
              </a:tblGrid>
              <a:tr h="4172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A380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170206"/>
                  </a:ext>
                </a:extLst>
              </a:tr>
              <a:tr h="417203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wt.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74982"/>
                  </a:ext>
                </a:extLst>
              </a:tr>
              <a:tr h="41720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589A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8.25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589A">
                        <a:alpha val="5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982192"/>
                  </a:ext>
                </a:extLst>
              </a:tr>
              <a:tr h="41720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C1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3.53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7C1">
                        <a:alpha val="490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421371"/>
                  </a:ext>
                </a:extLst>
              </a:tr>
              <a:tr h="41720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Zn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070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2.27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070">
                        <a:alpha val="5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757175"/>
                  </a:ext>
                </a:extLst>
              </a:tr>
              <a:tr h="41720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Fe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9D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0.845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A9D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45083"/>
                  </a:ext>
                </a:extLst>
              </a:tr>
              <a:tr h="41720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96C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0.200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96C">
                        <a:alpha val="5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22152"/>
                  </a:ext>
                </a:extLst>
              </a:tr>
              <a:tr h="41720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355C">
                        <a:alpha val="5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0.070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355C">
                        <a:alpha val="5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043036"/>
                  </a:ext>
                </a:extLst>
              </a:tr>
              <a:tr h="41720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BAB">
                        <a:alpha val="6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0.001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BAB">
                        <a:alpha val="6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44641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DFC4258-3504-A3CC-89C2-41AF3B38EB7D}"/>
              </a:ext>
            </a:extLst>
          </p:cNvPr>
          <p:cNvSpPr txBox="1"/>
          <p:nvPr/>
        </p:nvSpPr>
        <p:spPr>
          <a:xfrm>
            <a:off x="9989771" y="1448786"/>
            <a:ext cx="1846834" cy="451485"/>
          </a:xfrm>
          <a:prstGeom prst="roundRect">
            <a:avLst>
              <a:gd name="adj" fmla="val 3220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>
                <a:latin typeface="Century Gothic" panose="020B0502020202020204" pitchFamily="34" charset="0"/>
              </a:rPr>
              <a:t>A380 T</a:t>
            </a:r>
            <a:r>
              <a:rPr lang="en-US" i="1" baseline="-25000" dirty="0">
                <a:latin typeface="Century Gothic" panose="020B0502020202020204" pitchFamily="34" charset="0"/>
              </a:rPr>
              <a:t>L</a:t>
            </a:r>
            <a:r>
              <a:rPr lang="en-US" i="1" dirty="0">
                <a:latin typeface="Century Gothic" panose="020B0502020202020204" pitchFamily="34" charset="0"/>
              </a:rPr>
              <a:t>=585°C</a:t>
            </a:r>
          </a:p>
        </p:txBody>
      </p:sp>
    </p:spTree>
    <p:extLst>
      <p:ext uri="{BB962C8B-B14F-4D97-AF65-F5344CB8AC3E}">
        <p14:creationId xmlns:p14="http://schemas.microsoft.com/office/powerpoint/2010/main" val="5222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2" grpId="0"/>
      <p:bldP spid="13" grpId="0"/>
      <p:bldP spid="14" grpId="0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llage of different colors&#10;&#10;AI-generated content may be incorrect.">
            <a:extLst>
              <a:ext uri="{FF2B5EF4-FFF2-40B4-BE49-F238E27FC236}">
                <a16:creationId xmlns:a16="http://schemas.microsoft.com/office/drawing/2014/main" id="{C8C9472C-B3F1-E8DA-3287-179D04D40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1" y="1367128"/>
            <a:ext cx="7722428" cy="490759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8D64A1F7-129D-C0AD-ED2D-402717EDCB42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UST Grain Refinement of A380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0D5F59-B967-677B-1AC9-63A6F7868E38}"/>
              </a:ext>
            </a:extLst>
          </p:cNvPr>
          <p:cNvSpPr/>
          <p:nvPr/>
        </p:nvSpPr>
        <p:spPr>
          <a:xfrm>
            <a:off x="869430" y="3982969"/>
            <a:ext cx="7430089" cy="2291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519C124F-4966-1C9D-A513-09FC58B1CB33}"/>
              </a:ext>
            </a:extLst>
          </p:cNvPr>
          <p:cNvSpPr/>
          <p:nvPr/>
        </p:nvSpPr>
        <p:spPr>
          <a:xfrm>
            <a:off x="6873733" y="2594214"/>
            <a:ext cx="495300" cy="2019300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0006DD-CB02-BDD8-A64E-27E2D0CB757D}"/>
              </a:ext>
            </a:extLst>
          </p:cNvPr>
          <p:cNvSpPr txBox="1"/>
          <p:nvPr/>
        </p:nvSpPr>
        <p:spPr>
          <a:xfrm>
            <a:off x="6097387" y="4768902"/>
            <a:ext cx="2047993" cy="469344"/>
          </a:xfrm>
          <a:prstGeom prst="roundRect">
            <a:avLst>
              <a:gd name="adj" fmla="val 37010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11% Decrease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804C0F76-F95A-91A4-06A8-034956001474}"/>
              </a:ext>
            </a:extLst>
          </p:cNvPr>
          <p:cNvSpPr/>
          <p:nvPr/>
        </p:nvSpPr>
        <p:spPr>
          <a:xfrm>
            <a:off x="4567845" y="2594214"/>
            <a:ext cx="495300" cy="201930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FE794-4D6D-219A-FA49-1B1D50C89F6F}"/>
              </a:ext>
            </a:extLst>
          </p:cNvPr>
          <p:cNvSpPr txBox="1"/>
          <p:nvPr/>
        </p:nvSpPr>
        <p:spPr>
          <a:xfrm>
            <a:off x="3791499" y="4768902"/>
            <a:ext cx="2047993" cy="469344"/>
          </a:xfrm>
          <a:prstGeom prst="roundRect">
            <a:avLst>
              <a:gd name="adj" fmla="val 37010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86% Decrease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CD982D36-770B-6F65-17FB-AB7B61424C00}"/>
              </a:ext>
            </a:extLst>
          </p:cNvPr>
          <p:cNvSpPr/>
          <p:nvPr/>
        </p:nvSpPr>
        <p:spPr>
          <a:xfrm>
            <a:off x="2231477" y="2594214"/>
            <a:ext cx="495300" cy="20193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9156D1-5179-D215-9CC8-1645B0617934}"/>
              </a:ext>
            </a:extLst>
          </p:cNvPr>
          <p:cNvSpPr txBox="1"/>
          <p:nvPr/>
        </p:nvSpPr>
        <p:spPr>
          <a:xfrm>
            <a:off x="1455131" y="4768902"/>
            <a:ext cx="2047993" cy="469344"/>
          </a:xfrm>
          <a:prstGeom prst="roundRect">
            <a:avLst>
              <a:gd name="adj" fmla="val 37010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77% Decrease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47B9B4-D2A4-8306-19B7-E4B254BEAB37}"/>
              </a:ext>
            </a:extLst>
          </p:cNvPr>
          <p:cNvSpPr txBox="1"/>
          <p:nvPr/>
        </p:nvSpPr>
        <p:spPr>
          <a:xfrm>
            <a:off x="8641927" y="2293084"/>
            <a:ext cx="2972982" cy="2507516"/>
          </a:xfrm>
          <a:prstGeom prst="roundRect">
            <a:avLst>
              <a:gd name="adj" fmla="val 19165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Century Gothic" panose="020B0502020202020204" pitchFamily="34" charset="0"/>
              </a:rPr>
              <a:t>What is the underlying mechanism of</a:t>
            </a:r>
            <a:br>
              <a:rPr lang="en-US" sz="2800" b="1" i="1" dirty="0">
                <a:latin typeface="Century Gothic" panose="020B0502020202020204" pitchFamily="34" charset="0"/>
              </a:rPr>
            </a:br>
            <a:r>
              <a:rPr lang="en-US" sz="2800" b="1" i="1" dirty="0">
                <a:latin typeface="Century Gothic" panose="020B0502020202020204" pitchFamily="34" charset="0"/>
              </a:rPr>
              <a:t>UST Grain Refinement?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11774248-DEC5-8E9F-5969-B982EE34622B}"/>
              </a:ext>
            </a:extLst>
          </p:cNvPr>
          <p:cNvSpPr/>
          <p:nvPr/>
        </p:nvSpPr>
        <p:spPr>
          <a:xfrm>
            <a:off x="1374376" y="890904"/>
            <a:ext cx="6925143" cy="590047"/>
          </a:xfrm>
          <a:prstGeom prst="rightArrow">
            <a:avLst>
              <a:gd name="adj1" fmla="val 50000"/>
              <a:gd name="adj2" fmla="val 58191"/>
            </a:avLst>
          </a:prstGeom>
          <a:gradFill flip="none" rotWithShape="1">
            <a:gsLst>
              <a:gs pos="0">
                <a:schemeClr val="accent4"/>
              </a:gs>
              <a:gs pos="33000">
                <a:schemeClr val="accent3"/>
              </a:gs>
              <a:gs pos="66000">
                <a:schemeClr val="accent2"/>
              </a:gs>
              <a:gs pos="100000">
                <a:schemeClr val="accent1"/>
              </a:gs>
            </a:gsLst>
            <a:lin ang="108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Treatment Temperature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E35904-A69E-55DF-8237-1C5BF915A80A}"/>
              </a:ext>
            </a:extLst>
          </p:cNvPr>
          <p:cNvSpPr txBox="1"/>
          <p:nvPr/>
        </p:nvSpPr>
        <p:spPr>
          <a:xfrm>
            <a:off x="8486958" y="838437"/>
            <a:ext cx="1846834" cy="451485"/>
          </a:xfrm>
          <a:prstGeom prst="roundRect">
            <a:avLst>
              <a:gd name="adj" fmla="val 3220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>
                <a:latin typeface="Century Gothic" panose="020B0502020202020204" pitchFamily="34" charset="0"/>
              </a:rPr>
              <a:t>A380 T</a:t>
            </a:r>
            <a:r>
              <a:rPr lang="en-US" i="1" baseline="-25000" dirty="0">
                <a:latin typeface="Century Gothic" panose="020B0502020202020204" pitchFamily="34" charset="0"/>
              </a:rPr>
              <a:t>L</a:t>
            </a:r>
            <a:r>
              <a:rPr lang="en-US" i="1" dirty="0">
                <a:latin typeface="Century Gothic" panose="020B0502020202020204" pitchFamily="34" charset="0"/>
              </a:rPr>
              <a:t>=585°C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0011D9-D5C6-24F0-5B34-04F25F533A82}"/>
              </a:ext>
            </a:extLst>
          </p:cNvPr>
          <p:cNvSpPr txBox="1"/>
          <p:nvPr/>
        </p:nvSpPr>
        <p:spPr>
          <a:xfrm>
            <a:off x="3126658" y="5465418"/>
            <a:ext cx="8752618" cy="583942"/>
          </a:xfrm>
          <a:prstGeom prst="roundRect">
            <a:avLst>
              <a:gd name="adj" fmla="val 28865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Century Gothic" panose="020B0502020202020204" pitchFamily="34" charset="0"/>
              </a:rPr>
              <a:t>Connection between Grain Size &amp; Intermetallics</a:t>
            </a:r>
          </a:p>
        </p:txBody>
      </p:sp>
    </p:spTree>
    <p:extLst>
      <p:ext uri="{BB962C8B-B14F-4D97-AF65-F5344CB8AC3E}">
        <p14:creationId xmlns:p14="http://schemas.microsoft.com/office/powerpoint/2010/main" val="25946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ollage of images of different types of crystals&#10;&#10;AI-generated content may be incorrect.">
            <a:extLst>
              <a:ext uri="{FF2B5EF4-FFF2-40B4-BE49-F238E27FC236}">
                <a16:creationId xmlns:a16="http://schemas.microsoft.com/office/drawing/2014/main" id="{C4C7333F-6CC2-CF1F-68AA-1AEE26918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58" y="1356446"/>
            <a:ext cx="7367561" cy="4907596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962CF1F-4905-9C80-6392-F593B7D20949}"/>
              </a:ext>
            </a:extLst>
          </p:cNvPr>
          <p:cNvSpPr/>
          <p:nvPr/>
        </p:nvSpPr>
        <p:spPr>
          <a:xfrm>
            <a:off x="1584683" y="5411650"/>
            <a:ext cx="468743" cy="38277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848EB7-E61A-E013-289F-7AAFDE75902F}"/>
              </a:ext>
            </a:extLst>
          </p:cNvPr>
          <p:cNvSpPr/>
          <p:nvPr/>
        </p:nvSpPr>
        <p:spPr>
          <a:xfrm>
            <a:off x="4593124" y="5794423"/>
            <a:ext cx="468743" cy="38277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9418CE5-7E49-C6B2-D3EF-69F5132E6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171" b="66464"/>
          <a:stretch/>
        </p:blipFill>
        <p:spPr>
          <a:xfrm>
            <a:off x="9493046" y="4353556"/>
            <a:ext cx="2297321" cy="1656696"/>
          </a:xfrm>
          <a:prstGeom prst="rect">
            <a:avLst/>
          </a:prstGeom>
        </p:spPr>
      </p:pic>
      <p:sp>
        <p:nvSpPr>
          <p:cNvPr id="31" name="Rectangle: Rounded Corners 7">
            <a:extLst>
              <a:ext uri="{FF2B5EF4-FFF2-40B4-BE49-F238E27FC236}">
                <a16:creationId xmlns:a16="http://schemas.microsoft.com/office/drawing/2014/main" id="{1186471D-C468-A2E1-5816-DE365588C9EC}"/>
              </a:ext>
            </a:extLst>
          </p:cNvPr>
          <p:cNvSpPr/>
          <p:nvPr/>
        </p:nvSpPr>
        <p:spPr>
          <a:xfrm>
            <a:off x="9493230" y="3989698"/>
            <a:ext cx="2245016" cy="296660"/>
          </a:xfrm>
          <a:prstGeom prst="roundRect">
            <a:avLst>
              <a:gd name="adj" fmla="val 3439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Primary Si</a:t>
            </a:r>
            <a:endParaRPr lang="en-US" sz="28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id="{4E4746AB-B58D-1D2B-176A-0F06D0CC38A7}"/>
              </a:ext>
            </a:extLst>
          </p:cNvPr>
          <p:cNvSpPr/>
          <p:nvPr/>
        </p:nvSpPr>
        <p:spPr>
          <a:xfrm>
            <a:off x="9319522" y="1667056"/>
            <a:ext cx="2626939" cy="296660"/>
          </a:xfrm>
          <a:prstGeom prst="roundRect">
            <a:avLst>
              <a:gd name="adj" fmla="val 34393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Polyhedral Fe</a:t>
            </a:r>
            <a:endParaRPr lang="en-US" sz="2800" i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EEE86B-81DA-FC7E-AD62-2B251C687FC9}"/>
              </a:ext>
            </a:extLst>
          </p:cNvPr>
          <p:cNvSpPr/>
          <p:nvPr/>
        </p:nvSpPr>
        <p:spPr>
          <a:xfrm>
            <a:off x="7112461" y="4568827"/>
            <a:ext cx="468743" cy="38277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A5779A-6F27-3DE4-5F29-0FA0896D2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930" r="86701" b="31310"/>
          <a:stretch/>
        </p:blipFill>
        <p:spPr>
          <a:xfrm>
            <a:off x="9925879" y="2018882"/>
            <a:ext cx="1414227" cy="1762345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76922B2-842F-C597-D12F-9007E1112E5E}"/>
              </a:ext>
            </a:extLst>
          </p:cNvPr>
          <p:cNvCxnSpPr>
            <a:cxnSpLocks/>
          </p:cNvCxnSpPr>
          <p:nvPr/>
        </p:nvCxnSpPr>
        <p:spPr>
          <a:xfrm flipV="1">
            <a:off x="4250556" y="6085839"/>
            <a:ext cx="321941" cy="26935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75322D-C576-D35A-55A3-EAB80454173F}"/>
              </a:ext>
            </a:extLst>
          </p:cNvPr>
          <p:cNvCxnSpPr>
            <a:cxnSpLocks/>
          </p:cNvCxnSpPr>
          <p:nvPr/>
        </p:nvCxnSpPr>
        <p:spPr>
          <a:xfrm flipV="1">
            <a:off x="6730886" y="4960292"/>
            <a:ext cx="321941" cy="26935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EC8DF13-C782-C672-7D32-DF125BE7F282}"/>
              </a:ext>
            </a:extLst>
          </p:cNvPr>
          <p:cNvCxnSpPr>
            <a:cxnSpLocks/>
          </p:cNvCxnSpPr>
          <p:nvPr/>
        </p:nvCxnSpPr>
        <p:spPr>
          <a:xfrm flipV="1">
            <a:off x="1277115" y="5794423"/>
            <a:ext cx="321941" cy="26935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18D5B70-E942-3E60-E31D-C56E6970EB42}"/>
              </a:ext>
            </a:extLst>
          </p:cNvPr>
          <p:cNvCxnSpPr>
            <a:cxnSpLocks/>
          </p:cNvCxnSpPr>
          <p:nvPr/>
        </p:nvCxnSpPr>
        <p:spPr>
          <a:xfrm flipH="1" flipV="1">
            <a:off x="5278498" y="5526613"/>
            <a:ext cx="203170" cy="385069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6193E17-E297-3604-71F8-E14789B37B2D}"/>
              </a:ext>
            </a:extLst>
          </p:cNvPr>
          <p:cNvCxnSpPr>
            <a:cxnSpLocks/>
          </p:cNvCxnSpPr>
          <p:nvPr/>
        </p:nvCxnSpPr>
        <p:spPr>
          <a:xfrm flipH="1" flipV="1">
            <a:off x="2790317" y="5378133"/>
            <a:ext cx="203170" cy="385069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240BA83-8BA2-FBE9-565D-B1B720B97CE9}"/>
              </a:ext>
            </a:extLst>
          </p:cNvPr>
          <p:cNvSpPr/>
          <p:nvPr/>
        </p:nvSpPr>
        <p:spPr>
          <a:xfrm>
            <a:off x="4665445" y="4999488"/>
            <a:ext cx="703115" cy="559493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06001C-53D5-3DDC-70D3-D0C9642DC0B5}"/>
              </a:ext>
            </a:extLst>
          </p:cNvPr>
          <p:cNvSpPr/>
          <p:nvPr/>
        </p:nvSpPr>
        <p:spPr>
          <a:xfrm>
            <a:off x="851894" y="1609715"/>
            <a:ext cx="7447625" cy="463811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76D59A0-8B7F-B9A7-8D99-09B88DC98C35}"/>
              </a:ext>
            </a:extLst>
          </p:cNvPr>
          <p:cNvSpPr/>
          <p:nvPr/>
        </p:nvSpPr>
        <p:spPr>
          <a:xfrm>
            <a:off x="2177264" y="4692182"/>
            <a:ext cx="703115" cy="718320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6E6D06-B6CB-2353-52A6-360A9D4BA2CF}"/>
              </a:ext>
            </a:extLst>
          </p:cNvPr>
          <p:cNvSpPr txBox="1"/>
          <p:nvPr/>
        </p:nvSpPr>
        <p:spPr>
          <a:xfrm>
            <a:off x="6174428" y="2343107"/>
            <a:ext cx="3398325" cy="555427"/>
          </a:xfrm>
          <a:prstGeom prst="roundRect">
            <a:avLst>
              <a:gd name="adj" fmla="val 29928"/>
            </a:avLst>
          </a:prstGeom>
          <a:solidFill>
            <a:srgbClr val="F0CDD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Si-Phase at all Temps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7537BA-F650-713E-C5C0-D5A97F6BAA47}"/>
              </a:ext>
            </a:extLst>
          </p:cNvPr>
          <p:cNvSpPr txBox="1"/>
          <p:nvPr/>
        </p:nvSpPr>
        <p:spPr>
          <a:xfrm>
            <a:off x="1433183" y="2343108"/>
            <a:ext cx="4608232" cy="555427"/>
          </a:xfrm>
          <a:prstGeom prst="roundRect">
            <a:avLst>
              <a:gd name="adj" fmla="val 29928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Fe-Phase only ≦ UST at 680°C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E184171-956B-8FB9-C066-C459A28F6C77}"/>
              </a:ext>
            </a:extLst>
          </p:cNvPr>
          <p:cNvSpPr>
            <a:spLocks noChangeAspect="1"/>
          </p:cNvSpPr>
          <p:nvPr/>
        </p:nvSpPr>
        <p:spPr>
          <a:xfrm>
            <a:off x="6077506" y="5043687"/>
            <a:ext cx="573871" cy="7224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1071954-4AF3-8ED9-44D6-74811222FCFF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6482090" y="4425188"/>
            <a:ext cx="255040" cy="62816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FAB7CCD-7217-B4C0-1A50-A7668B582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6" t="68689" r="38847" b="20377"/>
          <a:stretch>
            <a:fillRect/>
          </a:stretch>
        </p:blipFill>
        <p:spPr>
          <a:xfrm>
            <a:off x="6102513" y="3068526"/>
            <a:ext cx="1269234" cy="135666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088D802-7B33-BA74-C97E-75FE75DA581A}"/>
              </a:ext>
            </a:extLst>
          </p:cNvPr>
          <p:cNvSpPr txBox="1"/>
          <p:nvPr/>
        </p:nvSpPr>
        <p:spPr>
          <a:xfrm>
            <a:off x="10146199" y="1039903"/>
            <a:ext cx="1846834" cy="451485"/>
          </a:xfrm>
          <a:prstGeom prst="roundRect">
            <a:avLst>
              <a:gd name="adj" fmla="val 32207"/>
            </a:avLst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>
                <a:latin typeface="Century Gothic" panose="020B0502020202020204" pitchFamily="34" charset="0"/>
              </a:rPr>
              <a:t>A380 T</a:t>
            </a:r>
            <a:r>
              <a:rPr lang="en-US" i="1" baseline="-25000" dirty="0">
                <a:latin typeface="Century Gothic" panose="020B0502020202020204" pitchFamily="34" charset="0"/>
              </a:rPr>
              <a:t>L</a:t>
            </a:r>
            <a:r>
              <a:rPr lang="en-US" i="1" dirty="0">
                <a:latin typeface="Century Gothic" panose="020B0502020202020204" pitchFamily="34" charset="0"/>
              </a:rPr>
              <a:t>=585°C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AEF4B6-B40D-FB3A-3693-2E33114F0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6" t="72330" r="61592" b="17523"/>
          <a:stretch>
            <a:fillRect/>
          </a:stretch>
        </p:blipFill>
        <p:spPr>
          <a:xfrm>
            <a:off x="2856651" y="3061204"/>
            <a:ext cx="1554875" cy="1554875"/>
          </a:xfrm>
          <a:prstGeom prst="ellipse">
            <a:avLst/>
          </a:prstGeom>
          <a:ln w="38100">
            <a:solidFill>
              <a:schemeClr val="accent3"/>
            </a:solidFill>
          </a:ln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581DF9-41CB-2DAD-C649-ECBD575F1438}"/>
              </a:ext>
            </a:extLst>
          </p:cNvPr>
          <p:cNvCxnSpPr>
            <a:cxnSpLocks/>
            <a:stCxn id="50" idx="3"/>
            <a:endCxn id="42" idx="7"/>
          </p:cNvCxnSpPr>
          <p:nvPr/>
        </p:nvCxnSpPr>
        <p:spPr>
          <a:xfrm flipH="1">
            <a:off x="2777410" y="4388373"/>
            <a:ext cx="306947" cy="40900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ight Arrow 51">
            <a:extLst>
              <a:ext uri="{FF2B5EF4-FFF2-40B4-BE49-F238E27FC236}">
                <a16:creationId xmlns:a16="http://schemas.microsoft.com/office/drawing/2014/main" id="{1BD913E1-D7D6-05AF-806E-C1889C659A5D}"/>
              </a:ext>
            </a:extLst>
          </p:cNvPr>
          <p:cNvSpPr/>
          <p:nvPr/>
        </p:nvSpPr>
        <p:spPr>
          <a:xfrm>
            <a:off x="1374376" y="890904"/>
            <a:ext cx="6925143" cy="590047"/>
          </a:xfrm>
          <a:prstGeom prst="rightArrow">
            <a:avLst>
              <a:gd name="adj1" fmla="val 50000"/>
              <a:gd name="adj2" fmla="val 58191"/>
            </a:avLst>
          </a:prstGeom>
          <a:gradFill flip="none" rotWithShape="1">
            <a:gsLst>
              <a:gs pos="0">
                <a:schemeClr val="accent4"/>
              </a:gs>
              <a:gs pos="33000">
                <a:schemeClr val="accent3"/>
              </a:gs>
              <a:gs pos="66000">
                <a:schemeClr val="accent2"/>
              </a:gs>
              <a:gs pos="100000">
                <a:schemeClr val="accent1"/>
              </a:gs>
            </a:gsLst>
            <a:lin ang="108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Treatment Temperature</a:t>
            </a:r>
          </a:p>
        </p:txBody>
      </p:sp>
      <p:sp>
        <p:nvSpPr>
          <p:cNvPr id="53" name="Title 4">
            <a:extLst>
              <a:ext uri="{FF2B5EF4-FFF2-40B4-BE49-F238E27FC236}">
                <a16:creationId xmlns:a16="http://schemas.microsoft.com/office/drawing/2014/main" id="{F90BD36F-710A-4E66-149E-8DA2EA1A0EEC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Intermetallic Modification</a:t>
            </a:r>
          </a:p>
        </p:txBody>
      </p:sp>
    </p:spTree>
    <p:extLst>
      <p:ext uri="{BB962C8B-B14F-4D97-AF65-F5344CB8AC3E}">
        <p14:creationId xmlns:p14="http://schemas.microsoft.com/office/powerpoint/2010/main" val="382842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2" grpId="0" animBg="1"/>
      <p:bldP spid="33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30AC4ED-397A-5393-40BC-CE7E36F46B50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Primary Si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2F63A8-29EE-7261-C405-1C848B129127}"/>
              </a:ext>
            </a:extLst>
          </p:cNvPr>
          <p:cNvGrpSpPr/>
          <p:nvPr/>
        </p:nvGrpSpPr>
        <p:grpSpPr>
          <a:xfrm>
            <a:off x="3091502" y="1026533"/>
            <a:ext cx="1137103" cy="4935580"/>
            <a:chOff x="3112168" y="1203182"/>
            <a:chExt cx="1137103" cy="493558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594F8C2-269E-8078-0F6B-6C685A75F6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90"/>
            <a:stretch/>
          </p:blipFill>
          <p:spPr bwMode="auto">
            <a:xfrm>
              <a:off x="3112168" y="3696172"/>
              <a:ext cx="1137103" cy="244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833927FA-F72D-D389-C5E6-0282B11951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5" t="-587" r="51685" b="587"/>
            <a:stretch/>
          </p:blipFill>
          <p:spPr bwMode="auto">
            <a:xfrm>
              <a:off x="3112168" y="1203182"/>
              <a:ext cx="1137103" cy="2442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41664D-4200-E16C-A337-BF03606FB338}"/>
              </a:ext>
            </a:extLst>
          </p:cNvPr>
          <p:cNvSpPr txBox="1"/>
          <p:nvPr/>
        </p:nvSpPr>
        <p:spPr>
          <a:xfrm>
            <a:off x="2878742" y="5995396"/>
            <a:ext cx="2287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entury Gothic" panose="020B0502020202020204" pitchFamily="34" charset="0"/>
              </a:rPr>
              <a:t>Xu, et al J. Crys. Gr. 2006</a:t>
            </a:r>
          </a:p>
        </p:txBody>
      </p:sp>
      <p:pic>
        <p:nvPicPr>
          <p:cNvPr id="7" name="Picture 6" descr="A close-up of a graph&#10;&#10;AI-generated content may be incorrect.">
            <a:extLst>
              <a:ext uri="{FF2B5EF4-FFF2-40B4-BE49-F238E27FC236}">
                <a16:creationId xmlns:a16="http://schemas.microsoft.com/office/drawing/2014/main" id="{BA70539D-46E3-81AF-DF1B-0C247F07D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4" y="1089971"/>
            <a:ext cx="2287334" cy="505188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265950-A984-58B3-8417-2FF3F5FEC24D}"/>
              </a:ext>
            </a:extLst>
          </p:cNvPr>
          <p:cNvGrpSpPr>
            <a:grpSpLocks noChangeAspect="1"/>
          </p:cNvGrpSpPr>
          <p:nvPr/>
        </p:nvGrpSpPr>
        <p:grpSpPr>
          <a:xfrm>
            <a:off x="4632040" y="1358846"/>
            <a:ext cx="7176143" cy="4414193"/>
            <a:chOff x="3518114" y="946150"/>
            <a:chExt cx="8142777" cy="5008790"/>
          </a:xfrm>
        </p:grpSpPr>
        <p:pic>
          <p:nvPicPr>
            <p:cNvPr id="9" name="Picture 8" descr="A collage of different images of different colors&#10;&#10;AI-generated content may be incorrect.">
              <a:extLst>
                <a:ext uri="{FF2B5EF4-FFF2-40B4-BE49-F238E27FC236}">
                  <a16:creationId xmlns:a16="http://schemas.microsoft.com/office/drawing/2014/main" id="{33CA0266-7F03-C8EE-0840-F3F2E64E2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" t="40433" b="1"/>
            <a:stretch>
              <a:fillRect/>
            </a:stretch>
          </p:blipFill>
          <p:spPr>
            <a:xfrm>
              <a:off x="3518114" y="946150"/>
              <a:ext cx="8142777" cy="500879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6B7462-6AB1-0AD7-4166-F185441140FB}"/>
                </a:ext>
              </a:extLst>
            </p:cNvPr>
            <p:cNvSpPr/>
            <p:nvPr/>
          </p:nvSpPr>
          <p:spPr>
            <a:xfrm>
              <a:off x="7372350" y="2603500"/>
              <a:ext cx="269875" cy="24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77C5581-D323-605C-F1CC-6F7FA7DC3A86}"/>
              </a:ext>
            </a:extLst>
          </p:cNvPr>
          <p:cNvSpPr txBox="1"/>
          <p:nvPr/>
        </p:nvSpPr>
        <p:spPr>
          <a:xfrm>
            <a:off x="4583317" y="633331"/>
            <a:ext cx="7075489" cy="577751"/>
          </a:xfrm>
          <a:prstGeom prst="roundRect">
            <a:avLst>
              <a:gd name="adj" fmla="val 35611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Serial Sectioning to Reveal Potential Nucleus</a:t>
            </a:r>
            <a:endParaRPr lang="en-US" sz="2400" i="1" dirty="0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57645-09CF-A441-92B7-02DA251D98B7}"/>
              </a:ext>
            </a:extLst>
          </p:cNvPr>
          <p:cNvSpPr txBox="1"/>
          <p:nvPr/>
        </p:nvSpPr>
        <p:spPr>
          <a:xfrm>
            <a:off x="8153400" y="5769879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entury Gothic" panose="020B0502020202020204" pitchFamily="34" charset="0"/>
              </a:rPr>
              <a:t>Collaboration with Dr. A. Zang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1B6358CE-F60D-B761-88B1-D05074638824}"/>
              </a:ext>
            </a:extLst>
          </p:cNvPr>
          <p:cNvSpPr/>
          <p:nvPr/>
        </p:nvSpPr>
        <p:spPr>
          <a:xfrm rot="3324880">
            <a:off x="1921377" y="2924876"/>
            <a:ext cx="299803" cy="72417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84A7948B-B345-AF07-24E7-4DC9D726D7A9}"/>
              </a:ext>
            </a:extLst>
          </p:cNvPr>
          <p:cNvSpPr/>
          <p:nvPr/>
        </p:nvSpPr>
        <p:spPr>
          <a:xfrm rot="3324880">
            <a:off x="2006320" y="1499760"/>
            <a:ext cx="299803" cy="72417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9D8235F5-9D7A-7DE7-A8D9-84820E5D03A3}"/>
              </a:ext>
            </a:extLst>
          </p:cNvPr>
          <p:cNvSpPr/>
          <p:nvPr/>
        </p:nvSpPr>
        <p:spPr>
          <a:xfrm rot="3324880">
            <a:off x="2076273" y="4687727"/>
            <a:ext cx="299803" cy="72417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Silicon Particle with Suspected AlP Stabilized.mp4">
            <a:hlinkClick r:id="" action="ppaction://media"/>
            <a:extLst>
              <a:ext uri="{FF2B5EF4-FFF2-40B4-BE49-F238E27FC236}">
                <a16:creationId xmlns:a16="http://schemas.microsoft.com/office/drawing/2014/main" id="{5D43169F-D6A2-5FEE-EA3B-1F2173A45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4878" y="2842846"/>
            <a:ext cx="3396697" cy="2932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69217AA-8657-019A-C6EC-174A0281897C}"/>
              </a:ext>
            </a:extLst>
          </p:cNvPr>
          <p:cNvGrpSpPr/>
          <p:nvPr/>
        </p:nvGrpSpPr>
        <p:grpSpPr>
          <a:xfrm>
            <a:off x="4583317" y="2819451"/>
            <a:ext cx="3537744" cy="3135094"/>
            <a:chOff x="4583317" y="2819451"/>
            <a:chExt cx="3537744" cy="313509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4110CD-1F8E-7646-16E6-98721BB6FDDF}"/>
                </a:ext>
              </a:extLst>
            </p:cNvPr>
            <p:cNvSpPr/>
            <p:nvPr/>
          </p:nvSpPr>
          <p:spPr>
            <a:xfrm>
              <a:off x="4583317" y="2819451"/>
              <a:ext cx="3537744" cy="3135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547F3CE-96DB-1F7B-AE5F-7EE5C6063DBE}"/>
                </a:ext>
              </a:extLst>
            </p:cNvPr>
            <p:cNvGrpSpPr/>
            <p:nvPr/>
          </p:nvGrpSpPr>
          <p:grpSpPr>
            <a:xfrm>
              <a:off x="5038002" y="2996544"/>
              <a:ext cx="2682524" cy="2780908"/>
              <a:chOff x="9880156" y="3029085"/>
              <a:chExt cx="2387192" cy="2399147"/>
            </a:xfrm>
          </p:grpSpPr>
          <p:pic>
            <p:nvPicPr>
              <p:cNvPr id="17" name="Picture 2" descr="figure 1">
                <a:extLst>
                  <a:ext uri="{FF2B5EF4-FFF2-40B4-BE49-F238E27FC236}">
                    <a16:creationId xmlns:a16="http://schemas.microsoft.com/office/drawing/2014/main" id="{5944FF70-0E05-1DF6-1F1C-45A6921B27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99" t="50000" r="139" b="1912"/>
              <a:stretch>
                <a:fillRect/>
              </a:stretch>
            </p:blipFill>
            <p:spPr bwMode="auto">
              <a:xfrm>
                <a:off x="10004519" y="3029085"/>
                <a:ext cx="2138466" cy="2062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251431-C130-09F4-A5DE-EB7A9D34482D}"/>
                  </a:ext>
                </a:extLst>
              </p:cNvPr>
              <p:cNvSpPr txBox="1"/>
              <p:nvPr/>
            </p:nvSpPr>
            <p:spPr>
              <a:xfrm>
                <a:off x="11198496" y="3047846"/>
                <a:ext cx="944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Al-18Si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07E531-BB2A-2B66-E0E8-14298C5F5AE0}"/>
                  </a:ext>
                </a:extLst>
              </p:cNvPr>
              <p:cNvSpPr txBox="1"/>
              <p:nvPr/>
            </p:nvSpPr>
            <p:spPr>
              <a:xfrm>
                <a:off x="9880156" y="5120455"/>
                <a:ext cx="2387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>
                    <a:latin typeface="Century Gothic" panose="020B0502020202020204" pitchFamily="34" charset="0"/>
                  </a:rPr>
                  <a:t>J. Li et. al Nat. Sci. R. 2016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827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1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CAEAA24-D883-9483-C2F6-5AC1E0977A27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Thermal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04FC4-9F64-A89C-6D8C-E7857A640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" b="852"/>
          <a:stretch/>
        </p:blipFill>
        <p:spPr>
          <a:xfrm>
            <a:off x="5987703" y="483791"/>
            <a:ext cx="5658098" cy="55283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1FFF73-36D1-B8A3-98D5-092D257487D8}"/>
              </a:ext>
            </a:extLst>
          </p:cNvPr>
          <p:cNvSpPr txBox="1"/>
          <p:nvPr/>
        </p:nvSpPr>
        <p:spPr>
          <a:xfrm>
            <a:off x="7020407" y="304800"/>
            <a:ext cx="149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Primary 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59A16-088F-E8AE-BCFE-07583AD527E7}"/>
              </a:ext>
            </a:extLst>
          </p:cNvPr>
          <p:cNvSpPr txBox="1"/>
          <p:nvPr/>
        </p:nvSpPr>
        <p:spPr>
          <a:xfrm>
            <a:off x="7239000" y="533400"/>
            <a:ext cx="2287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⍺-Al</a:t>
            </a:r>
            <a:r>
              <a:rPr lang="en-US" sz="2000" baseline="-25000" dirty="0">
                <a:solidFill>
                  <a:prstClr val="black"/>
                </a:solidFill>
                <a:latin typeface="Century Gothic" panose="020B0502020202020204" pitchFamily="34" charset="0"/>
              </a:rPr>
              <a:t>15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(Fe, Mn)</a:t>
            </a:r>
            <a:r>
              <a:rPr lang="en-US" sz="2000" baseline="-25000" dirty="0">
                <a:solidFill>
                  <a:prstClr val="black"/>
                </a:solidFill>
                <a:latin typeface="Century Gothic" panose="020B0502020202020204" pitchFamily="34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Si</a:t>
            </a:r>
            <a:r>
              <a:rPr lang="en-US" sz="2000" baseline="-2500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55F638-D603-D34B-A0ED-E726533D4A79}"/>
              </a:ext>
            </a:extLst>
          </p:cNvPr>
          <p:cNvSpPr txBox="1"/>
          <p:nvPr/>
        </p:nvSpPr>
        <p:spPr>
          <a:xfrm>
            <a:off x="7334013" y="2379244"/>
            <a:ext cx="228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Eutectic Si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F5DF19-45E9-7440-3759-0BE89727F1FC}"/>
              </a:ext>
            </a:extLst>
          </p:cNvPr>
          <p:cNvSpPr txBox="1"/>
          <p:nvPr/>
        </p:nvSpPr>
        <p:spPr>
          <a:xfrm>
            <a:off x="9717390" y="4888468"/>
            <a:ext cx="121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Al₂Cu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647548BD-FC36-0C1B-FD08-FD68B4A04A41}"/>
              </a:ext>
            </a:extLst>
          </p:cNvPr>
          <p:cNvSpPr/>
          <p:nvPr/>
        </p:nvSpPr>
        <p:spPr>
          <a:xfrm rot="7903003">
            <a:off x="7242169" y="888126"/>
            <a:ext cx="289115" cy="28924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2BB6EF5-2661-165F-FDF9-03D84C4A54D8}"/>
              </a:ext>
            </a:extLst>
          </p:cNvPr>
          <p:cNvSpPr/>
          <p:nvPr/>
        </p:nvSpPr>
        <p:spPr>
          <a:xfrm rot="5400000">
            <a:off x="6977730" y="703848"/>
            <a:ext cx="410547" cy="289249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0FEEEB0-841D-1C4B-6364-1F897E247052}"/>
              </a:ext>
            </a:extLst>
          </p:cNvPr>
          <p:cNvSpPr/>
          <p:nvPr/>
        </p:nvSpPr>
        <p:spPr>
          <a:xfrm rot="16200000">
            <a:off x="7613563" y="2059432"/>
            <a:ext cx="410547" cy="289249"/>
          </a:xfrm>
          <a:prstGeom prst="rightArrow">
            <a:avLst/>
          </a:prstGeom>
          <a:solidFill>
            <a:srgbClr val="6756F2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33F4D6E7-DA07-D309-1E65-A0A2309E3689}"/>
              </a:ext>
            </a:extLst>
          </p:cNvPr>
          <p:cNvSpPr/>
          <p:nvPr/>
        </p:nvSpPr>
        <p:spPr>
          <a:xfrm rot="16200000">
            <a:off x="10386356" y="4538570"/>
            <a:ext cx="410547" cy="289249"/>
          </a:xfrm>
          <a:prstGeom prst="rightArrow">
            <a:avLst/>
          </a:prstGeom>
          <a:solidFill>
            <a:srgbClr val="482D94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C3560C-43E0-2FEE-DD4B-38DEFB8A6DE4}"/>
              </a:ext>
            </a:extLst>
          </p:cNvPr>
          <p:cNvSpPr/>
          <p:nvPr/>
        </p:nvSpPr>
        <p:spPr>
          <a:xfrm>
            <a:off x="304800" y="1265977"/>
            <a:ext cx="336908" cy="28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diagram of a machine&#10;&#10;AI-generated content may be incorrect.">
            <a:extLst>
              <a:ext uri="{FF2B5EF4-FFF2-40B4-BE49-F238E27FC236}">
                <a16:creationId xmlns:a16="http://schemas.microsoft.com/office/drawing/2014/main" id="{8F881C30-59FC-A37F-88AA-6D75D1800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7" t="39035" r="2469" b="10200"/>
          <a:stretch>
            <a:fillRect/>
          </a:stretch>
        </p:blipFill>
        <p:spPr bwMode="auto">
          <a:xfrm>
            <a:off x="6801737" y="3733800"/>
            <a:ext cx="1199263" cy="1686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A67169-D58E-88EA-314C-9C4A911F16B6}"/>
              </a:ext>
            </a:extLst>
          </p:cNvPr>
          <p:cNvSpPr txBox="1"/>
          <p:nvPr/>
        </p:nvSpPr>
        <p:spPr>
          <a:xfrm>
            <a:off x="202191" y="984721"/>
            <a:ext cx="2617737" cy="564356"/>
          </a:xfrm>
          <a:prstGeom prst="roundRect">
            <a:avLst>
              <a:gd name="adj" fmla="val 31476"/>
            </a:avLst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</a:rPr>
              <a:t>Untreated A380</a:t>
            </a:r>
          </a:p>
        </p:txBody>
      </p:sp>
      <p:pic>
        <p:nvPicPr>
          <p:cNvPr id="3" name="Picture 2" descr="A diagram of a liquid substance&#10;&#10;AI-generated content may be incorrect.">
            <a:extLst>
              <a:ext uri="{FF2B5EF4-FFF2-40B4-BE49-F238E27FC236}">
                <a16:creationId xmlns:a16="http://schemas.microsoft.com/office/drawing/2014/main" id="{C1E26F7F-6CD0-6AF1-D1B6-37C6FD76A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9" y="1454467"/>
            <a:ext cx="5824284" cy="44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3DF9E-272C-7548-67C6-F3B085EE2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B1BA4EE-8F08-2CB8-52A8-DC2DE441276C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Thermal Analysis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A48A4600-198E-3F89-7C67-D498F2094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" b="852"/>
          <a:stretch/>
        </p:blipFill>
        <p:spPr>
          <a:xfrm>
            <a:off x="5987703" y="483791"/>
            <a:ext cx="5658098" cy="552834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2C70F1C-E67D-A4D2-EFFE-1D96CCFF9D59}"/>
              </a:ext>
            </a:extLst>
          </p:cNvPr>
          <p:cNvSpPr txBox="1"/>
          <p:nvPr/>
        </p:nvSpPr>
        <p:spPr>
          <a:xfrm>
            <a:off x="7020407" y="304800"/>
            <a:ext cx="149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Primary 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C1CB963-5EED-4FB7-B6F3-D0FF6714EB3D}"/>
              </a:ext>
            </a:extLst>
          </p:cNvPr>
          <p:cNvSpPr txBox="1"/>
          <p:nvPr/>
        </p:nvSpPr>
        <p:spPr>
          <a:xfrm>
            <a:off x="7239000" y="533400"/>
            <a:ext cx="2287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⍺-Al</a:t>
            </a:r>
            <a:r>
              <a:rPr lang="en-US" sz="2000" baseline="-25000" dirty="0">
                <a:solidFill>
                  <a:prstClr val="black"/>
                </a:solidFill>
                <a:latin typeface="Century Gothic" panose="020B0502020202020204" pitchFamily="34" charset="0"/>
              </a:rPr>
              <a:t>15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(Fe, Mn)</a:t>
            </a:r>
            <a:r>
              <a:rPr lang="en-US" sz="2000" baseline="-25000" dirty="0">
                <a:solidFill>
                  <a:prstClr val="black"/>
                </a:solidFill>
                <a:latin typeface="Century Gothic" panose="020B0502020202020204" pitchFamily="34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Si</a:t>
            </a:r>
            <a:r>
              <a:rPr lang="en-US" sz="2000" baseline="-2500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endParaRPr lang="en-U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5D49208-FD4E-7AB1-5721-9D1F81126C27}"/>
              </a:ext>
            </a:extLst>
          </p:cNvPr>
          <p:cNvSpPr txBox="1"/>
          <p:nvPr/>
        </p:nvSpPr>
        <p:spPr>
          <a:xfrm>
            <a:off x="7334013" y="2379244"/>
            <a:ext cx="228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Eutectic Si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4AFCED0-B6D8-1B77-7A7C-E0E3157DC37D}"/>
              </a:ext>
            </a:extLst>
          </p:cNvPr>
          <p:cNvSpPr txBox="1"/>
          <p:nvPr/>
        </p:nvSpPr>
        <p:spPr>
          <a:xfrm>
            <a:off x="9717390" y="4888468"/>
            <a:ext cx="1215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Al₂Cu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F275FA53-C50F-D283-4372-9F8FE0EB3C13}"/>
              </a:ext>
            </a:extLst>
          </p:cNvPr>
          <p:cNvSpPr/>
          <p:nvPr/>
        </p:nvSpPr>
        <p:spPr>
          <a:xfrm rot="7903003">
            <a:off x="7242169" y="888126"/>
            <a:ext cx="289115" cy="28924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ight Arrow 60">
            <a:extLst>
              <a:ext uri="{FF2B5EF4-FFF2-40B4-BE49-F238E27FC236}">
                <a16:creationId xmlns:a16="http://schemas.microsoft.com/office/drawing/2014/main" id="{1EC19D1D-B493-306E-FA4E-D0CADCE04BBE}"/>
              </a:ext>
            </a:extLst>
          </p:cNvPr>
          <p:cNvSpPr/>
          <p:nvPr/>
        </p:nvSpPr>
        <p:spPr>
          <a:xfrm rot="5400000">
            <a:off x="6977730" y="703848"/>
            <a:ext cx="410547" cy="289249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Arrow 61">
            <a:extLst>
              <a:ext uri="{FF2B5EF4-FFF2-40B4-BE49-F238E27FC236}">
                <a16:creationId xmlns:a16="http://schemas.microsoft.com/office/drawing/2014/main" id="{718CAF08-DD8D-BEC7-CE05-41E86ECED68A}"/>
              </a:ext>
            </a:extLst>
          </p:cNvPr>
          <p:cNvSpPr/>
          <p:nvPr/>
        </p:nvSpPr>
        <p:spPr>
          <a:xfrm rot="16200000">
            <a:off x="7613563" y="2059432"/>
            <a:ext cx="410547" cy="289249"/>
          </a:xfrm>
          <a:prstGeom prst="rightArrow">
            <a:avLst/>
          </a:prstGeom>
          <a:solidFill>
            <a:srgbClr val="6756F2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Arrow 62">
            <a:extLst>
              <a:ext uri="{FF2B5EF4-FFF2-40B4-BE49-F238E27FC236}">
                <a16:creationId xmlns:a16="http://schemas.microsoft.com/office/drawing/2014/main" id="{C74B9330-CB2D-C21F-6E6D-CAFF76313683}"/>
              </a:ext>
            </a:extLst>
          </p:cNvPr>
          <p:cNvSpPr/>
          <p:nvPr/>
        </p:nvSpPr>
        <p:spPr>
          <a:xfrm rot="16200000">
            <a:off x="10386356" y="4538570"/>
            <a:ext cx="410547" cy="289249"/>
          </a:xfrm>
          <a:prstGeom prst="rightArrow">
            <a:avLst/>
          </a:prstGeom>
          <a:solidFill>
            <a:srgbClr val="482D94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 descr="A diagram of a machine&#10;&#10;AI-generated content may be incorrect.">
            <a:extLst>
              <a:ext uri="{FF2B5EF4-FFF2-40B4-BE49-F238E27FC236}">
                <a16:creationId xmlns:a16="http://schemas.microsoft.com/office/drawing/2014/main" id="{BB0FCD36-B55D-C4D2-EF30-33A6F6076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7" t="39035" r="2469" b="10200"/>
          <a:stretch>
            <a:fillRect/>
          </a:stretch>
        </p:blipFill>
        <p:spPr bwMode="auto">
          <a:xfrm>
            <a:off x="6801737" y="3733800"/>
            <a:ext cx="1199263" cy="1686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D07F5CE4-4023-2A74-0268-625E579645F2}"/>
              </a:ext>
            </a:extLst>
          </p:cNvPr>
          <p:cNvGrpSpPr/>
          <p:nvPr/>
        </p:nvGrpSpPr>
        <p:grpSpPr>
          <a:xfrm>
            <a:off x="168295" y="1511646"/>
            <a:ext cx="5616379" cy="3128724"/>
            <a:chOff x="168295" y="1894397"/>
            <a:chExt cx="5616379" cy="3128724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87CA945-CA78-9E3A-185B-DC367F4A1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892"/>
            <a:stretch>
              <a:fillRect/>
            </a:stretch>
          </p:blipFill>
          <p:spPr>
            <a:xfrm>
              <a:off x="168295" y="2155611"/>
              <a:ext cx="5353421" cy="286751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40E4B2A-51FA-3A08-C16C-2C8EB2950320}"/>
                </a:ext>
              </a:extLst>
            </p:cNvPr>
            <p:cNvSpPr txBox="1"/>
            <p:nvPr/>
          </p:nvSpPr>
          <p:spPr>
            <a:xfrm>
              <a:off x="1542567" y="1898689"/>
              <a:ext cx="1700011" cy="646331"/>
            </a:xfrm>
            <a:prstGeom prst="roundRect">
              <a:avLst>
                <a:gd name="adj" fmla="val 0"/>
              </a:avLst>
            </a:prstGeom>
            <a:solidFill>
              <a:srgbClr val="EBEAF3"/>
            </a:solidFill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latin typeface="Century Gothic" panose="020B0502020202020204" pitchFamily="34" charset="0"/>
                </a:rPr>
                <a:t>No-UST 700°C</a:t>
              </a:r>
            </a:p>
            <a:p>
              <a:r>
                <a:rPr lang="en-US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UST 700°C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4CA6C3C-1702-D1FF-60EF-5530FD6D7AFF}"/>
                </a:ext>
              </a:extLst>
            </p:cNvPr>
            <p:cNvSpPr txBox="1"/>
            <p:nvPr/>
          </p:nvSpPr>
          <p:spPr>
            <a:xfrm>
              <a:off x="4460886" y="1894397"/>
              <a:ext cx="1323788" cy="923330"/>
            </a:xfrm>
            <a:prstGeom prst="roundRect">
              <a:avLst>
                <a:gd name="adj" fmla="val 0"/>
              </a:avLst>
            </a:prstGeom>
            <a:solidFill>
              <a:srgbClr val="EBEAF3"/>
            </a:solidFill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  <a:latin typeface="Century Gothic" panose="020B0502020202020204" pitchFamily="34" charset="0"/>
                </a:rPr>
                <a:t>UST 700°C</a:t>
              </a:r>
            </a:p>
            <a:p>
              <a:r>
                <a:rPr lang="en-US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UST 680°C</a:t>
              </a:r>
            </a:p>
            <a:p>
              <a:r>
                <a:rPr lang="en-US" b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UST 660°C</a:t>
              </a: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FE351CFB-E634-6854-AA8A-D726DA325F1E}"/>
              </a:ext>
            </a:extLst>
          </p:cNvPr>
          <p:cNvSpPr/>
          <p:nvPr/>
        </p:nvSpPr>
        <p:spPr>
          <a:xfrm>
            <a:off x="3291667" y="1448472"/>
            <a:ext cx="2529612" cy="3050834"/>
          </a:xfrm>
          <a:prstGeom prst="rect">
            <a:avLst/>
          </a:prstGeom>
          <a:solidFill>
            <a:srgbClr val="FFFFFF">
              <a:alpha val="5254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D9DF089-EA16-411C-8094-212FF4079F87}"/>
              </a:ext>
            </a:extLst>
          </p:cNvPr>
          <p:cNvCxnSpPr>
            <a:cxnSpLocks/>
          </p:cNvCxnSpPr>
          <p:nvPr/>
        </p:nvCxnSpPr>
        <p:spPr>
          <a:xfrm>
            <a:off x="3936072" y="2983415"/>
            <a:ext cx="0" cy="25680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Right Arrow 69">
            <a:extLst>
              <a:ext uri="{FF2B5EF4-FFF2-40B4-BE49-F238E27FC236}">
                <a16:creationId xmlns:a16="http://schemas.microsoft.com/office/drawing/2014/main" id="{74EF935F-E1AF-4F16-4E1F-B5D18ABDF854}"/>
              </a:ext>
            </a:extLst>
          </p:cNvPr>
          <p:cNvSpPr/>
          <p:nvPr/>
        </p:nvSpPr>
        <p:spPr>
          <a:xfrm rot="7406202">
            <a:off x="2000788" y="2790727"/>
            <a:ext cx="269023" cy="284658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502BD97-8C64-8FAB-CB8A-CFEEB2602ED4}"/>
              </a:ext>
            </a:extLst>
          </p:cNvPr>
          <p:cNvSpPr txBox="1"/>
          <p:nvPr/>
        </p:nvSpPr>
        <p:spPr>
          <a:xfrm>
            <a:off x="2090295" y="2520884"/>
            <a:ext cx="103339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Primary</a:t>
            </a:r>
            <a:b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 Al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AFAAC2E-1BA6-AABE-F407-168C33CCF909}"/>
              </a:ext>
            </a:extLst>
          </p:cNvPr>
          <p:cNvSpPr txBox="1"/>
          <p:nvPr/>
        </p:nvSpPr>
        <p:spPr>
          <a:xfrm>
            <a:off x="557698" y="5507595"/>
            <a:ext cx="5131992" cy="465773"/>
          </a:xfrm>
          <a:prstGeom prst="roundRect">
            <a:avLst>
              <a:gd name="adj" fmla="val 36049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entury Gothic" panose="020B0502020202020204" pitchFamily="34" charset="0"/>
              </a:rPr>
              <a:t>Polyhedral Fe seen in samples with 2 peaks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19F6D0A-C1C1-1554-BE98-262E8060735C}"/>
              </a:ext>
            </a:extLst>
          </p:cNvPr>
          <p:cNvCxnSpPr>
            <a:cxnSpLocks/>
          </p:cNvCxnSpPr>
          <p:nvPr/>
        </p:nvCxnSpPr>
        <p:spPr>
          <a:xfrm>
            <a:off x="1555845" y="3648543"/>
            <a:ext cx="49445" cy="514329"/>
          </a:xfrm>
          <a:prstGeom prst="straightConnector1">
            <a:avLst/>
          </a:prstGeom>
          <a:ln w="76200">
            <a:solidFill>
              <a:schemeClr val="tx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048C1F1-865C-00C0-4B55-53FBC9FBB7F4}"/>
              </a:ext>
            </a:extLst>
          </p:cNvPr>
          <p:cNvSpPr txBox="1"/>
          <p:nvPr/>
        </p:nvSpPr>
        <p:spPr>
          <a:xfrm>
            <a:off x="1999500" y="3643203"/>
            <a:ext cx="1092104" cy="444056"/>
          </a:xfrm>
          <a:prstGeom prst="roundRect">
            <a:avLst>
              <a:gd name="adj" fmla="val 39928"/>
            </a:avLst>
          </a:prstGeom>
          <a:solidFill>
            <a:srgbClr val="FAD7DA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⍺-script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C073D1C-91A1-9F61-EE64-DE0B96D377E4}"/>
              </a:ext>
            </a:extLst>
          </p:cNvPr>
          <p:cNvSpPr txBox="1"/>
          <p:nvPr/>
        </p:nvSpPr>
        <p:spPr>
          <a:xfrm>
            <a:off x="784659" y="4055249"/>
            <a:ext cx="1941845" cy="444056"/>
          </a:xfrm>
          <a:prstGeom prst="roundRect">
            <a:avLst>
              <a:gd name="adj" fmla="val 39928"/>
            </a:avLst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Undercooling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5791059-CF46-4A5B-96FA-22A6B9447E70}"/>
              </a:ext>
            </a:extLst>
          </p:cNvPr>
          <p:cNvSpPr txBox="1"/>
          <p:nvPr/>
        </p:nvSpPr>
        <p:spPr>
          <a:xfrm>
            <a:off x="652682" y="4905246"/>
            <a:ext cx="5000624" cy="465773"/>
          </a:xfrm>
          <a:prstGeom prst="roundRect">
            <a:avLst>
              <a:gd name="adj" fmla="val 36049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entury Gothic" panose="020B0502020202020204" pitchFamily="34" charset="0"/>
              </a:rPr>
              <a:t>Reduction in undercooling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BB6FCE5-F4E0-2DCA-01B7-2B970AECEB6F}"/>
              </a:ext>
            </a:extLst>
          </p:cNvPr>
          <p:cNvCxnSpPr>
            <a:cxnSpLocks/>
          </p:cNvCxnSpPr>
          <p:nvPr/>
        </p:nvCxnSpPr>
        <p:spPr>
          <a:xfrm>
            <a:off x="4037860" y="2804656"/>
            <a:ext cx="0" cy="256800"/>
          </a:xfrm>
          <a:prstGeom prst="straightConnector1">
            <a:avLst/>
          </a:prstGeom>
          <a:ln w="3810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86AAD692-FA97-E03C-A17C-B95AE35EC5AB}"/>
              </a:ext>
            </a:extLst>
          </p:cNvPr>
          <p:cNvCxnSpPr>
            <a:cxnSpLocks/>
          </p:cNvCxnSpPr>
          <p:nvPr/>
        </p:nvCxnSpPr>
        <p:spPr>
          <a:xfrm>
            <a:off x="4605283" y="2789449"/>
            <a:ext cx="0" cy="256800"/>
          </a:xfrm>
          <a:prstGeom prst="straightConnector1">
            <a:avLst/>
          </a:prstGeom>
          <a:ln w="38100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EFFEAA4-C015-2620-DAE9-270434B6B295}"/>
              </a:ext>
            </a:extLst>
          </p:cNvPr>
          <p:cNvCxnSpPr>
            <a:cxnSpLocks/>
          </p:cNvCxnSpPr>
          <p:nvPr/>
        </p:nvCxnSpPr>
        <p:spPr>
          <a:xfrm>
            <a:off x="4312700" y="2983415"/>
            <a:ext cx="0" cy="256800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C3BD892-9CBE-C01D-B1C8-7A390DC01E15}"/>
              </a:ext>
            </a:extLst>
          </p:cNvPr>
          <p:cNvCxnSpPr>
            <a:cxnSpLocks/>
          </p:cNvCxnSpPr>
          <p:nvPr/>
        </p:nvCxnSpPr>
        <p:spPr>
          <a:xfrm flipV="1">
            <a:off x="4061582" y="1696016"/>
            <a:ext cx="86216" cy="1071215"/>
          </a:xfrm>
          <a:prstGeom prst="straightConnector1">
            <a:avLst/>
          </a:prstGeom>
          <a:ln w="76200">
            <a:solidFill>
              <a:schemeClr val="accent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E3D3C96-BB36-6A80-83DA-069553CA147D}"/>
              </a:ext>
            </a:extLst>
          </p:cNvPr>
          <p:cNvCxnSpPr>
            <a:cxnSpLocks/>
          </p:cNvCxnSpPr>
          <p:nvPr/>
        </p:nvCxnSpPr>
        <p:spPr>
          <a:xfrm flipH="1" flipV="1">
            <a:off x="3749305" y="1738540"/>
            <a:ext cx="156474" cy="1194516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87C6C4D-8A74-E409-6464-BA221D64E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4" t="61125" r="75838" b="26013"/>
          <a:stretch/>
        </p:blipFill>
        <p:spPr>
          <a:xfrm>
            <a:off x="3532890" y="1032595"/>
            <a:ext cx="831323" cy="831753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cxnSp>
        <p:nvCxnSpPr>
          <p:cNvPr id="83" name="Curved Connector 82">
            <a:extLst>
              <a:ext uri="{FF2B5EF4-FFF2-40B4-BE49-F238E27FC236}">
                <a16:creationId xmlns:a16="http://schemas.microsoft.com/office/drawing/2014/main" id="{71FCF492-D8D7-1500-DB71-5017977EC6E6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15000" y="1352835"/>
            <a:ext cx="1140677" cy="1101364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30F72067-3963-828A-2F93-2D73F4E8968F}"/>
              </a:ext>
            </a:extLst>
          </p:cNvPr>
          <p:cNvSpPr/>
          <p:nvPr/>
        </p:nvSpPr>
        <p:spPr>
          <a:xfrm>
            <a:off x="5882973" y="304800"/>
            <a:ext cx="5736574" cy="5707337"/>
          </a:xfrm>
          <a:prstGeom prst="rect">
            <a:avLst/>
          </a:prstGeom>
          <a:solidFill>
            <a:srgbClr val="FFFFFF">
              <a:alpha val="5254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9972230-AD63-B269-9AF1-4B840503FED1}"/>
              </a:ext>
            </a:extLst>
          </p:cNvPr>
          <p:cNvSpPr txBox="1"/>
          <p:nvPr/>
        </p:nvSpPr>
        <p:spPr>
          <a:xfrm>
            <a:off x="6028196" y="2343933"/>
            <a:ext cx="5883556" cy="2598539"/>
          </a:xfrm>
          <a:prstGeom prst="roundRect">
            <a:avLst>
              <a:gd name="adj" fmla="val 20092"/>
            </a:avLst>
          </a:prstGeom>
          <a:solidFill>
            <a:srgbClr val="F0CDD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Century Gothic" panose="020B0502020202020204" pitchFamily="34" charset="0"/>
              </a:rPr>
              <a:t>Primary Si undetectable during</a:t>
            </a:r>
            <a:br>
              <a:rPr lang="en-US" sz="2400" i="1" dirty="0">
                <a:latin typeface="Century Gothic" panose="020B0502020202020204" pitchFamily="34" charset="0"/>
              </a:rPr>
            </a:br>
            <a:r>
              <a:rPr lang="en-US" sz="2400" i="1" dirty="0">
                <a:latin typeface="Century Gothic" panose="020B0502020202020204" pitchFamily="34" charset="0"/>
              </a:rPr>
              <a:t>early stages of solidification</a:t>
            </a:r>
          </a:p>
          <a:p>
            <a:pPr algn="ctr"/>
            <a:endParaRPr lang="en-US" sz="2400" b="1" i="1" dirty="0">
              <a:latin typeface="Century Gothic" panose="020B0502020202020204" pitchFamily="34" charset="0"/>
            </a:endParaRPr>
          </a:p>
          <a:p>
            <a:pPr algn="ctr"/>
            <a:r>
              <a:rPr lang="en-US" sz="2400" dirty="0">
                <a:latin typeface="Century Gothic" panose="020B0502020202020204" pitchFamily="34" charset="0"/>
              </a:rPr>
              <a:t>Indicators of Primary Solidification: </a:t>
            </a:r>
          </a:p>
          <a:p>
            <a:pPr marL="1485900" indent="-3175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Nucleation Pathway</a:t>
            </a:r>
          </a:p>
          <a:p>
            <a:pPr marL="1485900" indent="-3175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entury Gothic" panose="020B0502020202020204" pitchFamily="34" charset="0"/>
              </a:rPr>
              <a:t>‘Survives Remelting’</a:t>
            </a:r>
          </a:p>
        </p:txBody>
      </p:sp>
    </p:spTree>
    <p:extLst>
      <p:ext uri="{BB962C8B-B14F-4D97-AF65-F5344CB8AC3E}">
        <p14:creationId xmlns:p14="http://schemas.microsoft.com/office/powerpoint/2010/main" val="410925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animBg="1"/>
      <p:bldP spid="70" grpId="0" animBg="1"/>
      <p:bldP spid="71" grpId="0"/>
      <p:bldP spid="72" grpId="0" animBg="1"/>
      <p:bldP spid="74" grpId="0" animBg="1"/>
      <p:bldP spid="75" grpId="0"/>
      <p:bldP spid="76" grpId="0" animBg="1"/>
      <p:bldP spid="84" grpId="0" animBg="1"/>
      <p:bldP spid="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DFBAEF88-8B3F-00C5-CB49-F37CC5CB2142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Grain Size: Treatment Time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690A3B-3E21-7E84-D8EA-38D6041E13F8}"/>
              </a:ext>
            </a:extLst>
          </p:cNvPr>
          <p:cNvGrpSpPr/>
          <p:nvPr/>
        </p:nvGrpSpPr>
        <p:grpSpPr>
          <a:xfrm>
            <a:off x="5606028" y="990600"/>
            <a:ext cx="6350194" cy="2452089"/>
            <a:chOff x="5606028" y="1009649"/>
            <a:chExt cx="6350194" cy="2452089"/>
          </a:xfrm>
        </p:grpSpPr>
        <p:pic>
          <p:nvPicPr>
            <p:cNvPr id="4" name="Picture 3" descr="A close-up of a colorful background&#10;&#10;AI-generated content may be incorrect.">
              <a:extLst>
                <a:ext uri="{FF2B5EF4-FFF2-40B4-BE49-F238E27FC236}">
                  <a16:creationId xmlns:a16="http://schemas.microsoft.com/office/drawing/2014/main" id="{E225F660-9BA0-E63F-F234-CFA7CE7A4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25" t="3211" r="-1"/>
            <a:stretch>
              <a:fillRect/>
            </a:stretch>
          </p:blipFill>
          <p:spPr>
            <a:xfrm>
              <a:off x="6254044" y="1009649"/>
              <a:ext cx="5702178" cy="2452089"/>
            </a:xfrm>
            <a:prstGeom prst="rect">
              <a:avLst/>
            </a:prstGeom>
          </p:spPr>
        </p:pic>
        <p:pic>
          <p:nvPicPr>
            <p:cNvPr id="5" name="Picture 4" descr="A close-up of a colorful background&#10;&#10;AI-generated content may be incorrect.">
              <a:extLst>
                <a:ext uri="{FF2B5EF4-FFF2-40B4-BE49-F238E27FC236}">
                  <a16:creationId xmlns:a16="http://schemas.microsoft.com/office/drawing/2014/main" id="{E70AD511-948D-D9FB-A636-F97CCD5D3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t="2872" r="88380" b="65677"/>
            <a:stretch>
              <a:fillRect/>
            </a:stretch>
          </p:blipFill>
          <p:spPr>
            <a:xfrm>
              <a:off x="5606028" y="1594113"/>
              <a:ext cx="618590" cy="6035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384725B-9A5F-4459-11E6-03E5BC3C4166}"/>
                </a:ext>
              </a:extLst>
            </p:cNvPr>
            <p:cNvSpPr/>
            <p:nvPr/>
          </p:nvSpPr>
          <p:spPr>
            <a:xfrm>
              <a:off x="6096000" y="2025093"/>
              <a:ext cx="158044" cy="194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collage of images of different types of cells&#10;&#10;AI-generated content may be incorrect.">
            <a:extLst>
              <a:ext uri="{FF2B5EF4-FFF2-40B4-BE49-F238E27FC236}">
                <a16:creationId xmlns:a16="http://schemas.microsoft.com/office/drawing/2014/main" id="{8A570A3E-1670-F646-C301-B4A914380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4" t="9520" r="213" b="60691"/>
          <a:stretch>
            <a:fillRect/>
          </a:stretch>
        </p:blipFill>
        <p:spPr bwMode="auto">
          <a:xfrm>
            <a:off x="6284656" y="3479013"/>
            <a:ext cx="5628526" cy="1872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graph with green line&#10;&#10;AI-generated content may be incorrect.">
            <a:extLst>
              <a:ext uri="{FF2B5EF4-FFF2-40B4-BE49-F238E27FC236}">
                <a16:creationId xmlns:a16="http://schemas.microsoft.com/office/drawing/2014/main" id="{62204045-BD37-26A9-53FC-9C3BB159F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7" y="1519943"/>
            <a:ext cx="4926461" cy="44112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C2BE683-62E9-4D3B-F3BB-1FF199B053E6}"/>
              </a:ext>
            </a:extLst>
          </p:cNvPr>
          <p:cNvGrpSpPr/>
          <p:nvPr/>
        </p:nvGrpSpPr>
        <p:grpSpPr>
          <a:xfrm>
            <a:off x="564653" y="5449731"/>
            <a:ext cx="4672120" cy="334236"/>
            <a:chOff x="1137014" y="5323754"/>
            <a:chExt cx="4672120" cy="33423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9470F5-C62E-9D0E-D12B-2BB22673C83C}"/>
                </a:ext>
              </a:extLst>
            </p:cNvPr>
            <p:cNvSpPr/>
            <p:nvPr/>
          </p:nvSpPr>
          <p:spPr>
            <a:xfrm>
              <a:off x="1526128" y="5401325"/>
              <a:ext cx="2892242" cy="177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75F047-D4C3-24E1-80EE-B261913C91E2}"/>
                </a:ext>
              </a:extLst>
            </p:cNvPr>
            <p:cNvSpPr txBox="1"/>
            <p:nvPr/>
          </p:nvSpPr>
          <p:spPr>
            <a:xfrm>
              <a:off x="2815004" y="5325360"/>
              <a:ext cx="3500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BBC212-8999-1326-04E2-36D0D75F0DC0}"/>
                </a:ext>
              </a:extLst>
            </p:cNvPr>
            <p:cNvSpPr/>
            <p:nvPr/>
          </p:nvSpPr>
          <p:spPr>
            <a:xfrm>
              <a:off x="4535913" y="5407804"/>
              <a:ext cx="1174278" cy="177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A4767F-CF40-5B5A-866E-4A10022DE27D}"/>
                </a:ext>
              </a:extLst>
            </p:cNvPr>
            <p:cNvSpPr txBox="1"/>
            <p:nvPr/>
          </p:nvSpPr>
          <p:spPr>
            <a:xfrm>
              <a:off x="1137014" y="5323754"/>
              <a:ext cx="106768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As-Cast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234589-A125-DE15-0549-14F7C75225AF}"/>
                </a:ext>
              </a:extLst>
            </p:cNvPr>
            <p:cNvSpPr txBox="1"/>
            <p:nvPr/>
          </p:nvSpPr>
          <p:spPr>
            <a:xfrm>
              <a:off x="5421197" y="5334825"/>
              <a:ext cx="38793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C25F2E20-1FEE-8DC3-E7FF-578AAE2AE5E1}"/>
              </a:ext>
            </a:extLst>
          </p:cNvPr>
          <p:cNvSpPr/>
          <p:nvPr/>
        </p:nvSpPr>
        <p:spPr>
          <a:xfrm>
            <a:off x="1619954" y="1123668"/>
            <a:ext cx="3324793" cy="470483"/>
          </a:xfrm>
          <a:prstGeom prst="roundRect">
            <a:avLst>
              <a:gd name="adj" fmla="val 34393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Treatment Time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862F1B-56F1-1F7B-317E-D33BA725F232}"/>
              </a:ext>
            </a:extLst>
          </p:cNvPr>
          <p:cNvGrpSpPr/>
          <p:nvPr/>
        </p:nvGrpSpPr>
        <p:grpSpPr>
          <a:xfrm>
            <a:off x="5915324" y="1365508"/>
            <a:ext cx="6276676" cy="3956815"/>
            <a:chOff x="5915324" y="1384557"/>
            <a:chExt cx="6276676" cy="395681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4A38E1-7B7E-EAA1-5BD7-B420352CF23A}"/>
                </a:ext>
              </a:extLst>
            </p:cNvPr>
            <p:cNvSpPr/>
            <p:nvPr/>
          </p:nvSpPr>
          <p:spPr>
            <a:xfrm>
              <a:off x="11502578" y="1384557"/>
              <a:ext cx="689422" cy="157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0FCF6F-C3E8-64E1-09D6-5725F455D3D8}"/>
                </a:ext>
              </a:extLst>
            </p:cNvPr>
            <p:cNvSpPr txBox="1"/>
            <p:nvPr/>
          </p:nvSpPr>
          <p:spPr>
            <a:xfrm rot="16200000">
              <a:off x="4200276" y="3256993"/>
              <a:ext cx="37994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OM		EBSD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8040CC-D859-4506-527E-1A796E43BB82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8627985" y="3943791"/>
            <a:ext cx="234188" cy="3065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A9BE1E3-BBB3-DE2A-E707-D965104DA8B9}"/>
              </a:ext>
            </a:extLst>
          </p:cNvPr>
          <p:cNvSpPr/>
          <p:nvPr/>
        </p:nvSpPr>
        <p:spPr>
          <a:xfrm>
            <a:off x="8478760" y="4251784"/>
            <a:ext cx="298450" cy="28469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A0DE9E-22BF-4DF9-C100-6C81E2ED868A}"/>
              </a:ext>
            </a:extLst>
          </p:cNvPr>
          <p:cNvCxnSpPr>
            <a:cxnSpLocks/>
            <a:stCxn id="22" idx="0"/>
            <a:endCxn id="23" idx="1"/>
          </p:cNvCxnSpPr>
          <p:nvPr/>
        </p:nvCxnSpPr>
        <p:spPr>
          <a:xfrm flipV="1">
            <a:off x="7317451" y="3786434"/>
            <a:ext cx="229055" cy="42918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C30CDF1-181A-AAAA-D6C6-33DA04B6EE70}"/>
              </a:ext>
            </a:extLst>
          </p:cNvPr>
          <p:cNvSpPr/>
          <p:nvPr/>
        </p:nvSpPr>
        <p:spPr>
          <a:xfrm>
            <a:off x="7168226" y="4215621"/>
            <a:ext cx="298450" cy="2846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29AE79E-FA75-F47F-FFFA-E0385B616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2" t="32148" r="55577" b="62428"/>
          <a:stretch/>
        </p:blipFill>
        <p:spPr>
          <a:xfrm>
            <a:off x="7546506" y="3381201"/>
            <a:ext cx="539415" cy="81046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7A0F83-6C4C-E8E0-ACF6-AFFD1E672270}"/>
              </a:ext>
            </a:extLst>
          </p:cNvPr>
          <p:cNvCxnSpPr>
            <a:cxnSpLocks/>
            <a:stCxn id="25" idx="2"/>
            <a:endCxn id="26" idx="1"/>
          </p:cNvCxnSpPr>
          <p:nvPr/>
        </p:nvCxnSpPr>
        <p:spPr>
          <a:xfrm flipH="1">
            <a:off x="10314427" y="3901058"/>
            <a:ext cx="602681" cy="72891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12AB8BB-0382-75A7-E02F-A12DE874D7C8}"/>
              </a:ext>
            </a:extLst>
          </p:cNvPr>
          <p:cNvSpPr/>
          <p:nvPr/>
        </p:nvSpPr>
        <p:spPr>
          <a:xfrm>
            <a:off x="10767883" y="3616368"/>
            <a:ext cx="298450" cy="2846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EB542CA-0C19-0E14-A3C5-A95A163A3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3" t="12267" r="11158" b="84762"/>
          <a:stretch>
            <a:fillRect/>
          </a:stretch>
        </p:blipFill>
        <p:spPr>
          <a:xfrm>
            <a:off x="10314427" y="4254207"/>
            <a:ext cx="751906" cy="751537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27" name="Picture 2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1564502-DBA2-8E24-2212-069DC20DB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95" t="32744" r="38574" b="60995"/>
          <a:stretch/>
        </p:blipFill>
        <p:spPr>
          <a:xfrm>
            <a:off x="8862173" y="3476026"/>
            <a:ext cx="867886" cy="93553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18D0150-CAC6-B61E-6CAA-C1FCC966C4DA}"/>
              </a:ext>
            </a:extLst>
          </p:cNvPr>
          <p:cNvSpPr txBox="1"/>
          <p:nvPr/>
        </p:nvSpPr>
        <p:spPr>
          <a:xfrm>
            <a:off x="8238444" y="5350974"/>
            <a:ext cx="1773055" cy="821353"/>
          </a:xfrm>
          <a:prstGeom prst="roundRect">
            <a:avLst>
              <a:gd name="adj" fmla="val 37010"/>
            </a:avLst>
          </a:prstGeom>
          <a:solidFill>
            <a:srgbClr val="F0CDD1"/>
          </a:solidFill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β-AlFeSi</a:t>
            </a:r>
          </a:p>
          <a:p>
            <a:pPr algn="ctr"/>
            <a:r>
              <a:rPr lang="en-US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After 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8DF57F-BF44-B06C-48ED-74D9F81E2CF5}"/>
              </a:ext>
            </a:extLst>
          </p:cNvPr>
          <p:cNvSpPr txBox="1"/>
          <p:nvPr/>
        </p:nvSpPr>
        <p:spPr>
          <a:xfrm>
            <a:off x="10104407" y="5350974"/>
            <a:ext cx="1773055" cy="821353"/>
          </a:xfrm>
          <a:prstGeom prst="roundRect">
            <a:avLst>
              <a:gd name="adj" fmla="val 37010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⍺-AlFeSi</a:t>
            </a:r>
          </a:p>
          <a:p>
            <a:pPr algn="ctr"/>
            <a:r>
              <a:rPr lang="en-US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After 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B35EF3-B07E-79A6-DB6C-B7ABEB5C598D}"/>
              </a:ext>
            </a:extLst>
          </p:cNvPr>
          <p:cNvSpPr txBox="1"/>
          <p:nvPr/>
        </p:nvSpPr>
        <p:spPr>
          <a:xfrm>
            <a:off x="6347846" y="5362219"/>
            <a:ext cx="1773055" cy="821353"/>
          </a:xfrm>
          <a:prstGeom prst="roundRect">
            <a:avLst>
              <a:gd name="adj" fmla="val 37010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⍺-AlFeSi</a:t>
            </a:r>
          </a:p>
          <a:p>
            <a:pPr algn="ctr"/>
            <a:r>
              <a:rPr lang="en-US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After 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3EC416-C76D-18B4-0452-56790B13D7CC}"/>
              </a:ext>
            </a:extLst>
          </p:cNvPr>
          <p:cNvSpPr txBox="1"/>
          <p:nvPr/>
        </p:nvSpPr>
        <p:spPr>
          <a:xfrm>
            <a:off x="1785800" y="5696234"/>
            <a:ext cx="24424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Time (min)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32FC5F-7438-A618-ACBE-674DABAF934A}"/>
              </a:ext>
            </a:extLst>
          </p:cNvPr>
          <p:cNvSpPr txBox="1"/>
          <p:nvPr/>
        </p:nvSpPr>
        <p:spPr>
          <a:xfrm>
            <a:off x="3502228" y="5460802"/>
            <a:ext cx="43704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B9F14B-8973-956D-F0E9-8FEAEACE44AD}"/>
              </a:ext>
            </a:extLst>
          </p:cNvPr>
          <p:cNvSpPr txBox="1"/>
          <p:nvPr/>
        </p:nvSpPr>
        <p:spPr>
          <a:xfrm rot="16200000">
            <a:off x="-1097129" y="3275970"/>
            <a:ext cx="29399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Grain Size (µm)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3828FA1-8525-6B6A-0133-6307EA08C2D9}"/>
              </a:ext>
            </a:extLst>
          </p:cNvPr>
          <p:cNvCxnSpPr>
            <a:cxnSpLocks/>
          </p:cNvCxnSpPr>
          <p:nvPr/>
        </p:nvCxnSpPr>
        <p:spPr>
          <a:xfrm>
            <a:off x="2590856" y="2449231"/>
            <a:ext cx="2353891" cy="271851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1A50CEC-3C67-DCF9-8B67-6E9F44C070C7}"/>
              </a:ext>
            </a:extLst>
          </p:cNvPr>
          <p:cNvSpPr txBox="1"/>
          <p:nvPr/>
        </p:nvSpPr>
        <p:spPr>
          <a:xfrm>
            <a:off x="1848189" y="3040203"/>
            <a:ext cx="3324792" cy="465773"/>
          </a:xfrm>
          <a:prstGeom prst="roundRect">
            <a:avLst>
              <a:gd name="adj" fmla="val 36049"/>
            </a:avLst>
          </a:prstGeom>
          <a:solidFill>
            <a:srgbClr val="F0CDD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Grain Size ↓ with ↑ UST Time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2C6053-4D99-E11B-7B87-EC7AF6595251}"/>
              </a:ext>
            </a:extLst>
          </p:cNvPr>
          <p:cNvSpPr/>
          <p:nvPr/>
        </p:nvSpPr>
        <p:spPr>
          <a:xfrm>
            <a:off x="5871509" y="3470347"/>
            <a:ext cx="6111337" cy="1979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42FBDD-F9C2-A315-6399-A50C3FD9583D}"/>
              </a:ext>
            </a:extLst>
          </p:cNvPr>
          <p:cNvSpPr txBox="1"/>
          <p:nvPr/>
        </p:nvSpPr>
        <p:spPr>
          <a:xfrm>
            <a:off x="5423140" y="1025895"/>
            <a:ext cx="1099612" cy="469344"/>
          </a:xfrm>
          <a:prstGeom prst="roundRect">
            <a:avLst>
              <a:gd name="adj" fmla="val 37010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700°C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A0973B-C719-671E-AC69-709C423948DD}"/>
              </a:ext>
            </a:extLst>
          </p:cNvPr>
          <p:cNvSpPr txBox="1"/>
          <p:nvPr/>
        </p:nvSpPr>
        <p:spPr>
          <a:xfrm>
            <a:off x="4752506" y="3784115"/>
            <a:ext cx="2845032" cy="815102"/>
          </a:xfrm>
          <a:prstGeom prst="roundRect">
            <a:avLst>
              <a:gd name="adj" fmla="val 36049"/>
            </a:avLst>
          </a:prstGeom>
          <a:solidFill>
            <a:srgbClr val="F0CDD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Expected for Refinement via Oxides</a:t>
            </a:r>
          </a:p>
        </p:txBody>
      </p:sp>
    </p:spTree>
    <p:extLst>
      <p:ext uri="{BB962C8B-B14F-4D97-AF65-F5344CB8AC3E}">
        <p14:creationId xmlns:p14="http://schemas.microsoft.com/office/powerpoint/2010/main" val="183729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 animBg="1"/>
      <p:bldP spid="28" grpId="0" animBg="1"/>
      <p:bldP spid="29" grpId="0" animBg="1"/>
      <p:bldP spid="30" grpId="0" animBg="1"/>
      <p:bldP spid="35" grpId="0" animBg="1"/>
      <p:bldP spid="36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C93B0-91C5-C197-05FE-2F06D9C1D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E3DF063C-8C83-9DB5-FF59-E494182EE294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Grain Size: Treatment Time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89C112-C965-693E-7FF1-FCBC6717406D}"/>
              </a:ext>
            </a:extLst>
          </p:cNvPr>
          <p:cNvGrpSpPr/>
          <p:nvPr/>
        </p:nvGrpSpPr>
        <p:grpSpPr>
          <a:xfrm>
            <a:off x="5606028" y="990600"/>
            <a:ext cx="6350194" cy="1203532"/>
            <a:chOff x="5606028" y="1015793"/>
            <a:chExt cx="6350194" cy="1203532"/>
          </a:xfrm>
        </p:grpSpPr>
        <p:pic>
          <p:nvPicPr>
            <p:cNvPr id="40" name="Picture 39" descr="A close-up of a colorful background&#10;&#10;AI-generated content may be incorrect.">
              <a:extLst>
                <a:ext uri="{FF2B5EF4-FFF2-40B4-BE49-F238E27FC236}">
                  <a16:creationId xmlns:a16="http://schemas.microsoft.com/office/drawing/2014/main" id="{55AF26FC-6480-9CAD-FA84-0659A9DE2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25" t="3453" r="-1" b="73154"/>
            <a:stretch>
              <a:fillRect/>
            </a:stretch>
          </p:blipFill>
          <p:spPr>
            <a:xfrm>
              <a:off x="6254044" y="1015793"/>
              <a:ext cx="5702178" cy="592634"/>
            </a:xfrm>
            <a:prstGeom prst="rect">
              <a:avLst/>
            </a:prstGeom>
          </p:spPr>
        </p:pic>
        <p:pic>
          <p:nvPicPr>
            <p:cNvPr id="41" name="Picture 40" descr="A close-up of a colorful background&#10;&#10;AI-generated content may be incorrect.">
              <a:extLst>
                <a:ext uri="{FF2B5EF4-FFF2-40B4-BE49-F238E27FC236}">
                  <a16:creationId xmlns:a16="http://schemas.microsoft.com/office/drawing/2014/main" id="{F5735FDA-B86C-36BD-2402-36A8354D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t="2872" r="88380" b="65677"/>
            <a:stretch>
              <a:fillRect/>
            </a:stretch>
          </p:blipFill>
          <p:spPr>
            <a:xfrm>
              <a:off x="5606028" y="1594113"/>
              <a:ext cx="618590" cy="603548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EC75907-6551-4D9D-514A-3E709AA20997}"/>
                </a:ext>
              </a:extLst>
            </p:cNvPr>
            <p:cNvSpPr/>
            <p:nvPr/>
          </p:nvSpPr>
          <p:spPr>
            <a:xfrm>
              <a:off x="6096000" y="2025093"/>
              <a:ext cx="158044" cy="194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 descr="A close-up of a white surface&#10;&#10;AI-generated content may be incorrect.">
            <a:extLst>
              <a:ext uri="{FF2B5EF4-FFF2-40B4-BE49-F238E27FC236}">
                <a16:creationId xmlns:a16="http://schemas.microsoft.com/office/drawing/2014/main" id="{2265283D-10AE-278C-798E-5E05CEA0B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/>
          <a:stretch>
            <a:fillRect/>
          </a:stretch>
        </p:blipFill>
        <p:spPr>
          <a:xfrm>
            <a:off x="6246519" y="3401770"/>
            <a:ext cx="5683203" cy="1916874"/>
          </a:xfrm>
          <a:prstGeom prst="rect">
            <a:avLst/>
          </a:prstGeom>
        </p:spPr>
      </p:pic>
      <p:pic>
        <p:nvPicPr>
          <p:cNvPr id="44" name="Picture 43" descr="A close-up of a colorful background&#10;&#10;AI-generated content may be incorrect.">
            <a:extLst>
              <a:ext uri="{FF2B5EF4-FFF2-40B4-BE49-F238E27FC236}">
                <a16:creationId xmlns:a16="http://schemas.microsoft.com/office/drawing/2014/main" id="{039F0717-3568-7718-1A6A-D34F01B69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4"/>
          <a:stretch>
            <a:fillRect/>
          </a:stretch>
        </p:blipFill>
        <p:spPr>
          <a:xfrm>
            <a:off x="6238905" y="1554339"/>
            <a:ext cx="5679621" cy="1906721"/>
          </a:xfrm>
          <a:prstGeom prst="rect">
            <a:avLst/>
          </a:prstGeom>
        </p:spPr>
      </p:pic>
      <p:pic>
        <p:nvPicPr>
          <p:cNvPr id="45" name="Picture 44" descr="A graph of a treatment&#10;&#10;AI-generated content may be incorrect.">
            <a:extLst>
              <a:ext uri="{FF2B5EF4-FFF2-40B4-BE49-F238E27FC236}">
                <a16:creationId xmlns:a16="http://schemas.microsoft.com/office/drawing/2014/main" id="{C1E53823-4B9D-3F1B-4E17-78D4245DD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8" y="1498809"/>
            <a:ext cx="4967750" cy="446955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50EBEA4-372A-15C0-BB64-BA47E44FB904}"/>
              </a:ext>
            </a:extLst>
          </p:cNvPr>
          <p:cNvSpPr txBox="1"/>
          <p:nvPr/>
        </p:nvSpPr>
        <p:spPr>
          <a:xfrm rot="16200000">
            <a:off x="5158451" y="2273626"/>
            <a:ext cx="188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EBSD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11CA21-B351-5AD1-225D-6C61217996EC}"/>
              </a:ext>
            </a:extLst>
          </p:cNvPr>
          <p:cNvSpPr txBox="1"/>
          <p:nvPr/>
        </p:nvSpPr>
        <p:spPr>
          <a:xfrm>
            <a:off x="8173789" y="5344830"/>
            <a:ext cx="1773055" cy="821353"/>
          </a:xfrm>
          <a:prstGeom prst="roundRect">
            <a:avLst>
              <a:gd name="adj" fmla="val 37010"/>
            </a:avLst>
          </a:prstGeom>
          <a:solidFill>
            <a:srgbClr val="F0CDD1"/>
          </a:solidFill>
          <a:ln w="5715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β-AlFeSi</a:t>
            </a:r>
          </a:p>
          <a:p>
            <a:pPr algn="ctr"/>
            <a:r>
              <a:rPr lang="en-US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After Al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B9422E-DACD-9B8E-B1A4-CDB712404ECE}"/>
              </a:ext>
            </a:extLst>
          </p:cNvPr>
          <p:cNvSpPr txBox="1"/>
          <p:nvPr/>
        </p:nvSpPr>
        <p:spPr>
          <a:xfrm>
            <a:off x="6174250" y="5347599"/>
            <a:ext cx="1900109" cy="821353"/>
          </a:xfrm>
          <a:prstGeom prst="roundRect">
            <a:avLst>
              <a:gd name="adj" fmla="val 37010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Polyhedral-Fe</a:t>
            </a:r>
          </a:p>
          <a:p>
            <a:pPr algn="ctr"/>
            <a:r>
              <a:rPr lang="en-US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Before Al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EFA87F-FBF8-BE60-8FFA-9382EFC9F64D}"/>
              </a:ext>
            </a:extLst>
          </p:cNvPr>
          <p:cNvCxnSpPr>
            <a:cxnSpLocks/>
            <a:endCxn id="52" idx="1"/>
          </p:cNvCxnSpPr>
          <p:nvPr/>
        </p:nvCxnSpPr>
        <p:spPr>
          <a:xfrm flipV="1">
            <a:off x="8813800" y="4024799"/>
            <a:ext cx="234188" cy="3065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59D78C29-8881-5B9F-F962-846CFFBC84E8}"/>
              </a:ext>
            </a:extLst>
          </p:cNvPr>
          <p:cNvSpPr/>
          <p:nvPr/>
        </p:nvSpPr>
        <p:spPr>
          <a:xfrm>
            <a:off x="8664575" y="4332792"/>
            <a:ext cx="298450" cy="28469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BFBD485-4D62-618D-DD03-1FAE978ED6B5}"/>
              </a:ext>
            </a:extLst>
          </p:cNvPr>
          <p:cNvSpPr/>
          <p:nvPr/>
        </p:nvSpPr>
        <p:spPr>
          <a:xfrm>
            <a:off x="6959190" y="4010846"/>
            <a:ext cx="528734" cy="598481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pic>
        <p:nvPicPr>
          <p:cNvPr id="52" name="Picture 5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0B52AD6-6A72-BB40-7AA0-6216C3175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05" t="68844" r="36164" b="24895"/>
          <a:stretch/>
        </p:blipFill>
        <p:spPr>
          <a:xfrm>
            <a:off x="9047988" y="3557034"/>
            <a:ext cx="867886" cy="93553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070EB08-7596-2D60-8376-5BCA3351BABB}"/>
              </a:ext>
            </a:extLst>
          </p:cNvPr>
          <p:cNvSpPr txBox="1"/>
          <p:nvPr/>
        </p:nvSpPr>
        <p:spPr>
          <a:xfrm>
            <a:off x="5423140" y="1019751"/>
            <a:ext cx="1099612" cy="469344"/>
          </a:xfrm>
          <a:prstGeom prst="roundRect">
            <a:avLst>
              <a:gd name="adj" fmla="val 37010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660°C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1976B2-9790-0AD2-FCB2-D9A4B3EC0C64}"/>
              </a:ext>
            </a:extLst>
          </p:cNvPr>
          <p:cNvSpPr txBox="1"/>
          <p:nvPr/>
        </p:nvSpPr>
        <p:spPr>
          <a:xfrm rot="16200000">
            <a:off x="5132979" y="4125420"/>
            <a:ext cx="188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4656CEC-7246-189A-02F8-72AE65C43438}"/>
              </a:ext>
            </a:extLst>
          </p:cNvPr>
          <p:cNvGrpSpPr/>
          <p:nvPr/>
        </p:nvGrpSpPr>
        <p:grpSpPr>
          <a:xfrm>
            <a:off x="564653" y="5443587"/>
            <a:ext cx="4672120" cy="334236"/>
            <a:chOff x="1137014" y="5323754"/>
            <a:chExt cx="4672120" cy="334236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3C4A0B7-583D-B455-FE9A-1C38988497A1}"/>
                </a:ext>
              </a:extLst>
            </p:cNvPr>
            <p:cNvSpPr/>
            <p:nvPr/>
          </p:nvSpPr>
          <p:spPr>
            <a:xfrm>
              <a:off x="1526128" y="5401325"/>
              <a:ext cx="2892242" cy="177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302EC70-6650-F34B-4C49-FA8D639F804C}"/>
                </a:ext>
              </a:extLst>
            </p:cNvPr>
            <p:cNvSpPr txBox="1"/>
            <p:nvPr/>
          </p:nvSpPr>
          <p:spPr>
            <a:xfrm>
              <a:off x="2815004" y="5325360"/>
              <a:ext cx="350020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B1B020-BD2B-7E1A-0E04-4A167BB5240B}"/>
                </a:ext>
              </a:extLst>
            </p:cNvPr>
            <p:cNvSpPr/>
            <p:nvPr/>
          </p:nvSpPr>
          <p:spPr>
            <a:xfrm>
              <a:off x="4535913" y="5407804"/>
              <a:ext cx="1174278" cy="177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4232D09-E35B-98FE-C81C-657728E4EBAB}"/>
                </a:ext>
              </a:extLst>
            </p:cNvPr>
            <p:cNvSpPr txBox="1"/>
            <p:nvPr/>
          </p:nvSpPr>
          <p:spPr>
            <a:xfrm>
              <a:off x="1137014" y="5323754"/>
              <a:ext cx="106768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As-Cast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D52C53C-5A88-087E-61C8-9B38015168C6}"/>
                </a:ext>
              </a:extLst>
            </p:cNvPr>
            <p:cNvSpPr txBox="1"/>
            <p:nvPr/>
          </p:nvSpPr>
          <p:spPr>
            <a:xfrm>
              <a:off x="5421197" y="5334825"/>
              <a:ext cx="387937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2E6910C-18A7-3CFE-B10B-C1025D83041A}"/>
              </a:ext>
            </a:extLst>
          </p:cNvPr>
          <p:cNvSpPr txBox="1"/>
          <p:nvPr/>
        </p:nvSpPr>
        <p:spPr>
          <a:xfrm>
            <a:off x="1785800" y="5690090"/>
            <a:ext cx="24424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Time (min)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AB9F0E-3A1C-48C9-20D4-7CB12AA2D059}"/>
              </a:ext>
            </a:extLst>
          </p:cNvPr>
          <p:cNvSpPr txBox="1"/>
          <p:nvPr/>
        </p:nvSpPr>
        <p:spPr>
          <a:xfrm rot="16200000">
            <a:off x="-1097129" y="3269826"/>
            <a:ext cx="2939961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Grain Size (µm)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C810B9-3197-5AC5-0A28-77FF0A70D200}"/>
              </a:ext>
            </a:extLst>
          </p:cNvPr>
          <p:cNvSpPr txBox="1"/>
          <p:nvPr/>
        </p:nvSpPr>
        <p:spPr>
          <a:xfrm>
            <a:off x="3502228" y="5454658"/>
            <a:ext cx="437042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E4139B8-6110-A007-1478-66919ED1238F}"/>
              </a:ext>
            </a:extLst>
          </p:cNvPr>
          <p:cNvGrpSpPr/>
          <p:nvPr/>
        </p:nvGrpSpPr>
        <p:grpSpPr>
          <a:xfrm>
            <a:off x="2832085" y="4294782"/>
            <a:ext cx="1841118" cy="432349"/>
            <a:chOff x="2832085" y="4319975"/>
            <a:chExt cx="1841118" cy="432349"/>
          </a:xfrm>
        </p:grpSpPr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E19FAD0-52BD-9784-8C64-3AF478A78E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2085" y="4319975"/>
              <a:ext cx="956675" cy="432349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CB06B3E-D127-DD49-117A-74F8A7573736}"/>
                </a:ext>
              </a:extLst>
            </p:cNvPr>
            <p:cNvCxnSpPr>
              <a:cxnSpLocks/>
            </p:cNvCxnSpPr>
            <p:nvPr/>
          </p:nvCxnSpPr>
          <p:spPr>
            <a:xfrm>
              <a:off x="3762924" y="4322589"/>
              <a:ext cx="910279" cy="429735"/>
            </a:xfrm>
            <a:prstGeom prst="straightConnector1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D88CC3-E52C-8472-5D5E-842D9990F2C5}"/>
              </a:ext>
            </a:extLst>
          </p:cNvPr>
          <p:cNvSpPr txBox="1"/>
          <p:nvPr/>
        </p:nvSpPr>
        <p:spPr>
          <a:xfrm>
            <a:off x="2069786" y="3301351"/>
            <a:ext cx="3324792" cy="815102"/>
          </a:xfrm>
          <a:prstGeom prst="roundRect">
            <a:avLst>
              <a:gd name="adj" fmla="val 36049"/>
            </a:avLst>
          </a:prstGeom>
          <a:solidFill>
            <a:srgbClr val="F0CDD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Grain Size Oscillates with Fe-Phase Morphology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B996FC2-A14C-472C-87FC-ACD69C8E0BAE}"/>
              </a:ext>
            </a:extLst>
          </p:cNvPr>
          <p:cNvSpPr/>
          <p:nvPr/>
        </p:nvSpPr>
        <p:spPr>
          <a:xfrm>
            <a:off x="10441023" y="4458700"/>
            <a:ext cx="528734" cy="598481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66472C1-54CA-4312-3417-A5D9AE5BA440}"/>
              </a:ext>
            </a:extLst>
          </p:cNvPr>
          <p:cNvSpPr txBox="1"/>
          <p:nvPr/>
        </p:nvSpPr>
        <p:spPr>
          <a:xfrm>
            <a:off x="10046274" y="5344829"/>
            <a:ext cx="1900109" cy="821353"/>
          </a:xfrm>
          <a:prstGeom prst="roundRect">
            <a:avLst>
              <a:gd name="adj" fmla="val 37010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Polyhedral-Fe</a:t>
            </a:r>
          </a:p>
          <a:p>
            <a:pPr algn="ctr"/>
            <a:r>
              <a:rPr lang="en-US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Before Al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061B4CF-2E6A-5E75-FB71-38B66842086C}"/>
              </a:ext>
            </a:extLst>
          </p:cNvPr>
          <p:cNvSpPr/>
          <p:nvPr/>
        </p:nvSpPr>
        <p:spPr>
          <a:xfrm>
            <a:off x="172797" y="1019750"/>
            <a:ext cx="11773586" cy="5215177"/>
          </a:xfrm>
          <a:prstGeom prst="rect">
            <a:avLst/>
          </a:prstGeom>
          <a:solidFill>
            <a:srgbClr val="FFFFFF">
              <a:alpha val="5254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291CD98-3794-EDC1-D614-3758B9D4839B}"/>
              </a:ext>
            </a:extLst>
          </p:cNvPr>
          <p:cNvSpPr txBox="1"/>
          <p:nvPr/>
        </p:nvSpPr>
        <p:spPr>
          <a:xfrm>
            <a:off x="2661286" y="2470385"/>
            <a:ext cx="6457131" cy="1888450"/>
          </a:xfrm>
          <a:prstGeom prst="roundRect">
            <a:avLst>
              <a:gd name="adj" fmla="val 29928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Century Gothic" panose="020B0502020202020204" pitchFamily="34" charset="0"/>
              </a:rPr>
              <a:t>Intermetallic Morphology influences</a:t>
            </a:r>
            <a:br>
              <a:rPr lang="en-US" sz="3200" b="1" i="1" dirty="0">
                <a:latin typeface="Century Gothic" panose="020B0502020202020204" pitchFamily="34" charset="0"/>
              </a:rPr>
            </a:br>
            <a:r>
              <a:rPr lang="en-US" sz="3200" b="1" i="1" dirty="0">
                <a:latin typeface="Century Gothic" panose="020B0502020202020204" pitchFamily="34" charset="0"/>
              </a:rPr>
              <a:t>Grain Refinement</a:t>
            </a:r>
          </a:p>
        </p:txBody>
      </p:sp>
      <p:sp>
        <p:nvSpPr>
          <p:cNvPr id="72" name="Rectangle: Rounded Corners 7">
            <a:extLst>
              <a:ext uri="{FF2B5EF4-FFF2-40B4-BE49-F238E27FC236}">
                <a16:creationId xmlns:a16="http://schemas.microsoft.com/office/drawing/2014/main" id="{D0B84FE0-91AA-90DC-800C-24089DC4617E}"/>
              </a:ext>
            </a:extLst>
          </p:cNvPr>
          <p:cNvSpPr/>
          <p:nvPr/>
        </p:nvSpPr>
        <p:spPr>
          <a:xfrm>
            <a:off x="1619954" y="1117524"/>
            <a:ext cx="3324793" cy="470483"/>
          </a:xfrm>
          <a:prstGeom prst="roundRect">
            <a:avLst>
              <a:gd name="adj" fmla="val 34393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Treatment Time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51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DAD09B4-DDD1-DA36-5EE9-06BAA7F9B4E9}"/>
              </a:ext>
            </a:extLst>
          </p:cNvPr>
          <p:cNvSpPr txBox="1">
            <a:spLocks/>
          </p:cNvSpPr>
          <p:nvPr/>
        </p:nvSpPr>
        <p:spPr>
          <a:xfrm>
            <a:off x="574414" y="2582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6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285796"/>
                </a:solidFill>
                <a:effectLst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5AF7B-066A-652A-8CEF-15AF2424AFCD}"/>
              </a:ext>
            </a:extLst>
          </p:cNvPr>
          <p:cNvSpPr txBox="1"/>
          <p:nvPr/>
        </p:nvSpPr>
        <p:spPr>
          <a:xfrm>
            <a:off x="2105526" y="1501028"/>
            <a:ext cx="10849135" cy="2951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latin typeface="Century Gothic" panose="020B0502020202020204" pitchFamily="34" charset="0"/>
              </a:rPr>
              <a:t>Ultrasonic Treatment (UST) for Al Recycling</a:t>
            </a:r>
          </a:p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latin typeface="Century Gothic" panose="020B0502020202020204" pitchFamily="34" charset="0"/>
              </a:rPr>
              <a:t>Liquid-State Multifrequency UST</a:t>
            </a:r>
          </a:p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latin typeface="Century Gothic" panose="020B0502020202020204" pitchFamily="34" charset="0"/>
              </a:rPr>
              <a:t>Results</a:t>
            </a:r>
          </a:p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latin typeface="Century Gothic" panose="020B0502020202020204" pitchFamily="34" charset="0"/>
              </a:rPr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9CEC2A-5DFC-BCC1-E2A4-71CBFDCAA21F}"/>
              </a:ext>
            </a:extLst>
          </p:cNvPr>
          <p:cNvSpPr txBox="1"/>
          <p:nvPr/>
        </p:nvSpPr>
        <p:spPr>
          <a:xfrm>
            <a:off x="207157" y="1493382"/>
            <a:ext cx="2109216" cy="3669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(3 min.)</a:t>
            </a:r>
          </a:p>
          <a:p>
            <a:pPr algn="r">
              <a:lnSpc>
                <a:spcPct val="200000"/>
              </a:lnSpc>
            </a:pP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(5 min.)</a:t>
            </a:r>
          </a:p>
          <a:p>
            <a:pPr algn="r">
              <a:lnSpc>
                <a:spcPct val="200000"/>
              </a:lnSpc>
            </a:pP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(8 min.)</a:t>
            </a:r>
          </a:p>
          <a:p>
            <a:pPr algn="r">
              <a:lnSpc>
                <a:spcPct val="200000"/>
              </a:lnSpc>
            </a:pP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(3 min.)</a:t>
            </a:r>
          </a:p>
          <a:p>
            <a:pPr algn="r">
              <a:lnSpc>
                <a:spcPct val="200000"/>
              </a:lnSpc>
            </a:pP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Total: 20 min. 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03D0A7-547F-7A35-1487-E5F11147D97B}"/>
              </a:ext>
            </a:extLst>
          </p:cNvPr>
          <p:cNvCxnSpPr>
            <a:cxnSpLocks/>
          </p:cNvCxnSpPr>
          <p:nvPr/>
        </p:nvCxnSpPr>
        <p:spPr>
          <a:xfrm>
            <a:off x="2316373" y="1493382"/>
            <a:ext cx="0" cy="366927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854054-EA87-9254-DC7F-8BD16D999A59}"/>
              </a:ext>
            </a:extLst>
          </p:cNvPr>
          <p:cNvCxnSpPr>
            <a:cxnSpLocks/>
          </p:cNvCxnSpPr>
          <p:nvPr/>
        </p:nvCxnSpPr>
        <p:spPr>
          <a:xfrm flipH="1">
            <a:off x="890337" y="2346158"/>
            <a:ext cx="14260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CF18D3-2A3D-F68D-4435-18531B73096B}"/>
              </a:ext>
            </a:extLst>
          </p:cNvPr>
          <p:cNvCxnSpPr>
            <a:cxnSpLocks/>
          </p:cNvCxnSpPr>
          <p:nvPr/>
        </p:nvCxnSpPr>
        <p:spPr>
          <a:xfrm flipH="1">
            <a:off x="890337" y="3064043"/>
            <a:ext cx="14260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E3D60C-C0C1-0773-B5FA-C1CFB1A6CED5}"/>
              </a:ext>
            </a:extLst>
          </p:cNvPr>
          <p:cNvCxnSpPr>
            <a:cxnSpLocks/>
          </p:cNvCxnSpPr>
          <p:nvPr/>
        </p:nvCxnSpPr>
        <p:spPr>
          <a:xfrm flipH="1">
            <a:off x="890337" y="3793603"/>
            <a:ext cx="14260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D29F5A-F978-9BCF-5A17-85021AE72865}"/>
              </a:ext>
            </a:extLst>
          </p:cNvPr>
          <p:cNvCxnSpPr>
            <a:cxnSpLocks/>
          </p:cNvCxnSpPr>
          <p:nvPr/>
        </p:nvCxnSpPr>
        <p:spPr>
          <a:xfrm flipH="1">
            <a:off x="207157" y="4596180"/>
            <a:ext cx="210921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959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E2725-66FC-A677-4EF9-016957067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082626E-C46E-90A7-02EC-EADB005544F2}"/>
              </a:ext>
            </a:extLst>
          </p:cNvPr>
          <p:cNvSpPr txBox="1">
            <a:spLocks/>
          </p:cNvSpPr>
          <p:nvPr/>
        </p:nvSpPr>
        <p:spPr>
          <a:xfrm>
            <a:off x="574414" y="2582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6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285796"/>
                </a:solidFill>
                <a:effectLst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A4C2D-2395-50D8-71E7-9C3A4DEF7887}"/>
              </a:ext>
            </a:extLst>
          </p:cNvPr>
          <p:cNvSpPr txBox="1"/>
          <p:nvPr/>
        </p:nvSpPr>
        <p:spPr>
          <a:xfrm>
            <a:off x="159610" y="1595440"/>
            <a:ext cx="11823032" cy="2951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Ultrasonic Treatment (UST) for Al Recycling</a:t>
            </a:r>
          </a:p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Liquid-State Multifrequency UST </a:t>
            </a:r>
          </a:p>
          <a:p>
            <a:pPr marL="914400" indent="-566738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Results</a:t>
            </a:r>
          </a:p>
          <a:p>
            <a:pPr marL="914400" indent="-566738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latin typeface="Century Gothic" panose="020B0502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59500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 of a diagram showing how the formation of a nuclear reactor&#10;&#10;AI-generated content may be incorrect.">
            <a:extLst>
              <a:ext uri="{FF2B5EF4-FFF2-40B4-BE49-F238E27FC236}">
                <a16:creationId xmlns:a16="http://schemas.microsoft.com/office/drawing/2014/main" id="{7FA5D6C8-7A74-DCFE-47AA-2D3B23CD3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65" y="1405401"/>
            <a:ext cx="7302261" cy="4583046"/>
          </a:xfrm>
          <a:prstGeom prst="rect">
            <a:avLst/>
          </a:prstGeom>
        </p:spPr>
      </p:pic>
      <p:pic>
        <p:nvPicPr>
          <p:cNvPr id="3" name="Picture 2" descr="A table with a couple of images&#10;&#10;AI-generated content may be incorrect.">
            <a:extLst>
              <a:ext uri="{FF2B5EF4-FFF2-40B4-BE49-F238E27FC236}">
                <a16:creationId xmlns:a16="http://schemas.microsoft.com/office/drawing/2014/main" id="{B986A4F8-6140-F0EC-33A8-7C0AEF5F1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4"/>
          <a:stretch>
            <a:fillRect/>
          </a:stretch>
        </p:blipFill>
        <p:spPr bwMode="auto">
          <a:xfrm>
            <a:off x="10533595" y="1287165"/>
            <a:ext cx="1598203" cy="5013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07B237-7928-C8C8-CB60-DD8543E3974D}"/>
              </a:ext>
            </a:extLst>
          </p:cNvPr>
          <p:cNvSpPr txBox="1"/>
          <p:nvPr/>
        </p:nvSpPr>
        <p:spPr>
          <a:xfrm>
            <a:off x="238693" y="1287165"/>
            <a:ext cx="2633085" cy="4954548"/>
          </a:xfrm>
          <a:prstGeom prst="roundRect">
            <a:avLst>
              <a:gd name="adj" fmla="val 13971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entury Gothic" panose="020B0502020202020204" pitchFamily="34" charset="0"/>
              </a:rPr>
              <a:t>In Addition to Refinement via Oxides: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i="1" dirty="0">
                <a:latin typeface="Century Gothic" panose="020B0502020202020204" pitchFamily="34" charset="0"/>
              </a:rPr>
              <a:t>UST alters Solidification Chronology</a:t>
            </a:r>
          </a:p>
          <a:p>
            <a:pPr marL="457200" indent="-457200">
              <a:buFont typeface="+mj-lt"/>
              <a:buAutoNum type="arabicPeriod"/>
            </a:pPr>
            <a:endParaRPr lang="en-US" sz="2000" b="1" i="1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i="1" dirty="0">
                <a:latin typeface="Century Gothic" panose="020B0502020202020204" pitchFamily="34" charset="0"/>
              </a:rPr>
              <a:t>Chronology influences Morphology </a:t>
            </a:r>
          </a:p>
          <a:p>
            <a:pPr marL="457200" indent="-457200">
              <a:buFont typeface="+mj-lt"/>
              <a:buAutoNum type="arabicPeriod"/>
            </a:pPr>
            <a:endParaRPr lang="en-US" sz="2000" b="1" i="1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i="1" dirty="0">
                <a:latin typeface="Century Gothic" panose="020B0502020202020204" pitchFamily="34" charset="0"/>
              </a:rPr>
              <a:t>Morphology influences Grain Refinement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16C0C5-BA86-5974-BD97-416827C2B6E1}"/>
              </a:ext>
            </a:extLst>
          </p:cNvPr>
          <p:cNvSpPr/>
          <p:nvPr/>
        </p:nvSpPr>
        <p:spPr>
          <a:xfrm>
            <a:off x="8165778" y="1467453"/>
            <a:ext cx="2367817" cy="4754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894AD5-C89C-2E55-2649-62913F5E164D}"/>
              </a:ext>
            </a:extLst>
          </p:cNvPr>
          <p:cNvSpPr/>
          <p:nvPr/>
        </p:nvSpPr>
        <p:spPr>
          <a:xfrm>
            <a:off x="4148667" y="1162446"/>
            <a:ext cx="1431925" cy="241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F02FE-8F20-49FB-2C11-286491ABF3EB}"/>
              </a:ext>
            </a:extLst>
          </p:cNvPr>
          <p:cNvSpPr/>
          <p:nvPr/>
        </p:nvSpPr>
        <p:spPr>
          <a:xfrm>
            <a:off x="5580594" y="1162446"/>
            <a:ext cx="2585184" cy="3192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779248-39C1-876D-DF2F-4A6D94C9093D}"/>
              </a:ext>
            </a:extLst>
          </p:cNvPr>
          <p:cNvSpPr/>
          <p:nvPr/>
        </p:nvSpPr>
        <p:spPr>
          <a:xfrm>
            <a:off x="5456963" y="4355015"/>
            <a:ext cx="2723733" cy="1945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5B0E4767-884A-6AED-5645-8CF911533B1C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64153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presentação do PowerPoint">
            <a:extLst>
              <a:ext uri="{FF2B5EF4-FFF2-40B4-BE49-F238E27FC236}">
                <a16:creationId xmlns:a16="http://schemas.microsoft.com/office/drawing/2014/main" id="{2A972663-B02C-74EE-E14E-FBBD60E08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5" y="895290"/>
            <a:ext cx="2679925" cy="72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7AD6C6E-439A-E155-CA55-EB72A55D2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" b="22293"/>
          <a:stretch/>
        </p:blipFill>
        <p:spPr>
          <a:xfrm>
            <a:off x="228600" y="2877483"/>
            <a:ext cx="1642544" cy="5190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BB12DC-ECE1-89A6-20EA-AF41565757B3}"/>
              </a:ext>
            </a:extLst>
          </p:cNvPr>
          <p:cNvSpPr/>
          <p:nvPr/>
        </p:nvSpPr>
        <p:spPr>
          <a:xfrm>
            <a:off x="7449193" y="4098377"/>
            <a:ext cx="4019600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i="1" baseline="0" dirty="0">
                <a:ln w="0"/>
                <a:solidFill>
                  <a:srgbClr val="00867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Thank you!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D3D79B-7B3E-F4E9-B2E5-F49343B5A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7" y="3501533"/>
            <a:ext cx="1719663" cy="358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60E6D-1758-BF14-AB05-44FF6530A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12530" r="3174" b="10136"/>
          <a:stretch>
            <a:fillRect/>
          </a:stretch>
        </p:blipFill>
        <p:spPr>
          <a:xfrm>
            <a:off x="7067565" y="1053720"/>
            <a:ext cx="4898538" cy="2894682"/>
          </a:xfrm>
          <a:prstGeom prst="rect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D92AC06-201B-5A59-E2AF-6DA861381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21" t="11153" r="10705" b="6312"/>
          <a:stretch/>
        </p:blipFill>
        <p:spPr>
          <a:xfrm>
            <a:off x="2299895" y="1902827"/>
            <a:ext cx="910841" cy="898697"/>
          </a:xfrm>
          <a:prstGeom prst="rect">
            <a:avLst/>
          </a:prstGeom>
        </p:spPr>
      </p:pic>
      <p:pic>
        <p:nvPicPr>
          <p:cNvPr id="8" name="Picture 2" descr="Evident Corporation : Quotes, Address, Contact">
            <a:extLst>
              <a:ext uri="{FF2B5EF4-FFF2-40B4-BE49-F238E27FC236}">
                <a16:creationId xmlns:a16="http://schemas.microsoft.com/office/drawing/2014/main" id="{EF3FC4F4-49EE-9913-DE93-24CDD7427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29667" r="7054" b="36122"/>
          <a:stretch/>
        </p:blipFill>
        <p:spPr bwMode="auto">
          <a:xfrm>
            <a:off x="228600" y="4081637"/>
            <a:ext cx="2016224" cy="3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28616D9-60A7-383D-2597-B12C654C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95" y="3801525"/>
            <a:ext cx="924239" cy="48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olutions for Materials Preparation, Testing &amp; Analysis - Buehler -  Metallography Equipment &amp; Supplies for Sample Preparation">
            <a:extLst>
              <a:ext uri="{FF2B5EF4-FFF2-40B4-BE49-F238E27FC236}">
                <a16:creationId xmlns:a16="http://schemas.microsoft.com/office/drawing/2014/main" id="{299C2362-1E80-6CAE-5103-8C8B40617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65177"/>
          <a:stretch/>
        </p:blipFill>
        <p:spPr bwMode="auto">
          <a:xfrm>
            <a:off x="232187" y="1671407"/>
            <a:ext cx="2120074" cy="2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in a factory&#10;&#10;Description automatically generated">
            <a:extLst>
              <a:ext uri="{FF2B5EF4-FFF2-40B4-BE49-F238E27FC236}">
                <a16:creationId xmlns:a16="http://schemas.microsoft.com/office/drawing/2014/main" id="{452987ED-5314-E1A6-C9A5-3A7931876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14068" r="4508" b="4462"/>
          <a:stretch/>
        </p:blipFill>
        <p:spPr>
          <a:xfrm>
            <a:off x="3352540" y="3670313"/>
            <a:ext cx="3484859" cy="2002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6AA7C09-D3A3-6380-0654-C67DEAF4C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37729" r="6634" b="20429"/>
          <a:stretch>
            <a:fillRect/>
          </a:stretch>
        </p:blipFill>
        <p:spPr bwMode="auto">
          <a:xfrm>
            <a:off x="3352540" y="1383562"/>
            <a:ext cx="3484859" cy="2143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Petr the Anteatr's Legacy — Unfiltered Life at UCI">
            <a:extLst>
              <a:ext uri="{FF2B5EF4-FFF2-40B4-BE49-F238E27FC236}">
                <a16:creationId xmlns:a16="http://schemas.microsoft.com/office/drawing/2014/main" id="{365AE8E1-383D-9C8B-E6DA-B14473607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91" b="90000" l="9862" r="89965">
                        <a14:foregroundMark x1="45848" y1="5091" x2="45848" y2="5091"/>
                        <a14:foregroundMark x1="43426" y1="21273" x2="43426" y2="21273"/>
                        <a14:foregroundMark x1="73702" y1="56364" x2="73702" y2="5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145" y="3284282"/>
            <a:ext cx="1264508" cy="120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oundry Solutions - Metallurgical Services inc.">
            <a:extLst>
              <a:ext uri="{FF2B5EF4-FFF2-40B4-BE49-F238E27FC236}">
                <a16:creationId xmlns:a16="http://schemas.microsoft.com/office/drawing/2014/main" id="{B3285BC4-545F-252F-6D7D-7374C7C6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70" y="2957252"/>
            <a:ext cx="910842" cy="62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3F2787-CFF3-6C98-99CD-D33496E06B46}"/>
              </a:ext>
            </a:extLst>
          </p:cNvPr>
          <p:cNvSpPr txBox="1"/>
          <p:nvPr/>
        </p:nvSpPr>
        <p:spPr>
          <a:xfrm>
            <a:off x="991675" y="5848290"/>
            <a:ext cx="10062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Century Gothic" panose="020B0502020202020204" pitchFamily="34" charset="0"/>
              </a:rPr>
              <a:t>Special Thanks to </a:t>
            </a:r>
            <a:r>
              <a:rPr lang="en-US" sz="2000" b="1" i="1" dirty="0">
                <a:latin typeface="Century Gothic" panose="020B0502020202020204" pitchFamily="34" charset="0"/>
              </a:rPr>
              <a:t>Prof. Hélder Puga, Dr. Andrew Zang, and Adrianne Chang</a:t>
            </a:r>
          </a:p>
        </p:txBody>
      </p:sp>
      <p:pic>
        <p:nvPicPr>
          <p:cNvPr id="16" name="Picture 2" descr="Verder Scientific">
            <a:extLst>
              <a:ext uri="{FF2B5EF4-FFF2-40B4-BE49-F238E27FC236}">
                <a16:creationId xmlns:a16="http://schemas.microsoft.com/office/drawing/2014/main" id="{71F5FB42-441C-E6F3-CC8A-D9E0F2AD9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27493" r="2056" b="30756"/>
          <a:stretch>
            <a:fillRect/>
          </a:stretch>
        </p:blipFill>
        <p:spPr bwMode="auto">
          <a:xfrm>
            <a:off x="228647" y="4618670"/>
            <a:ext cx="2037560" cy="4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4E8215-8E33-777E-D0C1-71A713A1EC19}"/>
              </a:ext>
            </a:extLst>
          </p:cNvPr>
          <p:cNvSpPr txBox="1"/>
          <p:nvPr/>
        </p:nvSpPr>
        <p:spPr>
          <a:xfrm>
            <a:off x="6997727" y="4878132"/>
            <a:ext cx="3092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Contact: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Raquel Fierro Jaime</a:t>
            </a:r>
          </a:p>
          <a:p>
            <a:pPr algn="ctr"/>
            <a:r>
              <a:rPr lang="en-US" sz="2000" dirty="0" err="1">
                <a:latin typeface="Century Gothic" panose="020B0502020202020204" pitchFamily="34" charset="0"/>
              </a:rPr>
              <a:t>rfjaime@uci.edu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pic>
        <p:nvPicPr>
          <p:cNvPr id="18" name="Picture 2" descr="Inductotherm Group">
            <a:extLst>
              <a:ext uri="{FF2B5EF4-FFF2-40B4-BE49-F238E27FC236}">
                <a16:creationId xmlns:a16="http://schemas.microsoft.com/office/drawing/2014/main" id="{05C22FDE-B285-FE86-F82F-2234E62C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87" y="2071758"/>
            <a:ext cx="1719663" cy="5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127BC3-8C2A-B48D-4374-FAB00C773B6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585" y="5009357"/>
            <a:ext cx="1464534" cy="794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blue and green letters on a black background&#10;&#10;AI-generated content may be incorrect.">
            <a:extLst>
              <a:ext uri="{FF2B5EF4-FFF2-40B4-BE49-F238E27FC236}">
                <a16:creationId xmlns:a16="http://schemas.microsoft.com/office/drawing/2014/main" id="{864CAAA3-B849-7E97-32DB-BE4B3EA0F6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9" y="5313704"/>
            <a:ext cx="1546898" cy="618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150DD31C-56B2-ABB7-6248-37AF4370CEA0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339429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5B3ACC-6FDE-6C9A-6B65-94B1ADEC1D46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10896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E589A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About the Presenter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00879E-2947-4CE5-37D3-E7F4F415568E}"/>
              </a:ext>
            </a:extLst>
          </p:cNvPr>
          <p:cNvSpPr txBox="1">
            <a:spLocks/>
          </p:cNvSpPr>
          <p:nvPr/>
        </p:nvSpPr>
        <p:spPr>
          <a:xfrm>
            <a:off x="533400" y="1066800"/>
            <a:ext cx="10515600" cy="4953000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Raquel Fierro Jaime</a:t>
            </a:r>
          </a:p>
          <a:p>
            <a:pPr marL="287338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entury Gothic" panose="020B0502020202020204" pitchFamily="34" charset="0"/>
              </a:rPr>
              <a:t>Doctoral Candidate</a:t>
            </a:r>
          </a:p>
          <a:p>
            <a:pPr marL="287338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entury Gothic" panose="020B0502020202020204" pitchFamily="34" charset="0"/>
              </a:rPr>
              <a:t>Advanced Casting Research Center</a:t>
            </a:r>
          </a:p>
          <a:p>
            <a:pPr marL="287338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entury Gothic" panose="020B0502020202020204" pitchFamily="34" charset="0"/>
              </a:rPr>
              <a:t>University of California, Irvine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entury Gothic" panose="020B0502020202020204" pitchFamily="34" charset="0"/>
              </a:rPr>
              <a:t>Highest Degree</a:t>
            </a:r>
          </a:p>
          <a:p>
            <a:pPr marL="28733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>
                <a:latin typeface="Century Gothic" panose="020B0502020202020204" pitchFamily="34" charset="0"/>
              </a:rPr>
              <a:t>M.S. Materials Science &amp; Engineering 2025</a:t>
            </a:r>
          </a:p>
          <a:p>
            <a:pPr marL="28733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dirty="0">
                <a:latin typeface="Century Gothic" panose="020B0502020202020204" pitchFamily="34" charset="0"/>
              </a:rPr>
              <a:t>University of California, Irvine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entury Gothic" panose="020B0502020202020204" pitchFamily="34" charset="0"/>
              </a:rPr>
              <a:t>Undergraduate Degree</a:t>
            </a:r>
          </a:p>
          <a:p>
            <a:pPr marL="287338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entury Gothic" panose="020B0502020202020204" pitchFamily="34" charset="0"/>
              </a:rPr>
              <a:t>B.S. Materials Science &amp; Engineering 2022</a:t>
            </a:r>
          </a:p>
          <a:p>
            <a:pPr marL="287338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entury Gothic" panose="020B0502020202020204" pitchFamily="34" charset="0"/>
              </a:rPr>
              <a:t>University of California, Riverside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entury Gothic" panose="020B0502020202020204" pitchFamily="34" charset="0"/>
              </a:rPr>
              <a:t>Research Interests</a:t>
            </a:r>
          </a:p>
          <a:p>
            <a:pPr marL="238125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entury Gothic" panose="020B0502020202020204" pitchFamily="34" charset="0"/>
              </a:rPr>
              <a:t>Metallurgy, Metal Casting, Aluminum, Sustainability,</a:t>
            </a:r>
            <a:br>
              <a:rPr lang="en-US" sz="1800" i="1" dirty="0">
                <a:latin typeface="Century Gothic" panose="020B0502020202020204" pitchFamily="34" charset="0"/>
              </a:rPr>
            </a:br>
            <a:r>
              <a:rPr lang="en-US" sz="1800" i="1" dirty="0">
                <a:latin typeface="Century Gothic" panose="020B0502020202020204" pitchFamily="34" charset="0"/>
              </a:rPr>
              <a:t>High Entropy Alloys, Material Processing, Solidification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dirty="0">
                <a:latin typeface="Century Gothic" panose="020B0502020202020204" pitchFamily="34" charset="0"/>
              </a:rPr>
              <a:t>Questions? ➞ </a:t>
            </a:r>
            <a:r>
              <a:rPr lang="en-US" sz="2000" dirty="0">
                <a:latin typeface="Century Gothic" panose="020B0502020202020204" pitchFamily="34" charset="0"/>
                <a:hlinkClick r:id="rId3"/>
              </a:rPr>
              <a:t>rfjaime@uci.edu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D9BAC-6BEC-6231-3EF2-52DC26BF6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 b="10088"/>
          <a:stretch/>
        </p:blipFill>
        <p:spPr>
          <a:xfrm>
            <a:off x="7115908" y="2209800"/>
            <a:ext cx="4542692" cy="260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BE742-8719-AA17-75C6-08E64DB2E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5" t="10323" r="5023" b="17120"/>
          <a:stretch>
            <a:fillRect/>
          </a:stretch>
        </p:blipFill>
        <p:spPr>
          <a:xfrm>
            <a:off x="7344508" y="685800"/>
            <a:ext cx="1920081" cy="1920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black background with blue and green letters&#10;&#10;AI-generated content may be incorrect.">
            <a:extLst>
              <a:ext uri="{FF2B5EF4-FFF2-40B4-BE49-F238E27FC236}">
                <a16:creationId xmlns:a16="http://schemas.microsoft.com/office/drawing/2014/main" id="{B9BB5FE3-E650-7FC0-6B4B-AE7E25F311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0" b="61200"/>
          <a:stretch/>
        </p:blipFill>
        <p:spPr>
          <a:xfrm>
            <a:off x="9640957" y="843263"/>
            <a:ext cx="1981200" cy="10857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logo with blue and green squares&#10;&#10;AI-generated content may be incorrect.">
            <a:extLst>
              <a:ext uri="{FF2B5EF4-FFF2-40B4-BE49-F238E27FC236}">
                <a16:creationId xmlns:a16="http://schemas.microsoft.com/office/drawing/2014/main" id="{495693D6-8AA2-AB52-F727-BFB158B1C5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54" y="4555013"/>
            <a:ext cx="4038600" cy="1239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35BD8F0-CC73-3815-1576-D64E97F30010}"/>
              </a:ext>
            </a:extLst>
          </p:cNvPr>
          <p:cNvSpPr txBox="1">
            <a:spLocks/>
          </p:cNvSpPr>
          <p:nvPr/>
        </p:nvSpPr>
        <p:spPr>
          <a:xfrm>
            <a:off x="574414" y="2582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6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285796"/>
                </a:solidFill>
                <a:effectLst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B7ABF-42CE-0465-F501-21447F09A0AF}"/>
              </a:ext>
            </a:extLst>
          </p:cNvPr>
          <p:cNvSpPr txBox="1"/>
          <p:nvPr/>
        </p:nvSpPr>
        <p:spPr>
          <a:xfrm>
            <a:off x="159610" y="1595440"/>
            <a:ext cx="11823032" cy="2951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latin typeface="Century Gothic" panose="020B0502020202020204" pitchFamily="34" charset="0"/>
              </a:rPr>
              <a:t>Ultrasonic Treatment (UST) for Al Recycling</a:t>
            </a:r>
          </a:p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Liquid-State Multifrequency UST </a:t>
            </a:r>
          </a:p>
          <a:p>
            <a:pPr marL="914400" indent="-566738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Results</a:t>
            </a:r>
          </a:p>
          <a:p>
            <a:pPr marL="914400" indent="-566738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104223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FED00564-AF87-FF4A-FE9F-8FDE1FD5B7F9}"/>
              </a:ext>
            </a:extLst>
          </p:cNvPr>
          <p:cNvSpPr/>
          <p:nvPr/>
        </p:nvSpPr>
        <p:spPr>
          <a:xfrm>
            <a:off x="554758" y="1571114"/>
            <a:ext cx="2464905" cy="121913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976">
                <a:schemeClr val="tx2">
                  <a:lumMod val="20000"/>
                  <a:lumOff val="80000"/>
                </a:schemeClr>
              </a:gs>
              <a:gs pos="73000">
                <a:schemeClr val="bg1">
                  <a:lumMod val="95000"/>
                </a:schemeClr>
              </a:gs>
              <a:gs pos="26000">
                <a:schemeClr val="tx2">
                  <a:lumMod val="20000"/>
                  <a:lumOff val="80000"/>
                </a:schemeClr>
              </a:gs>
              <a:gs pos="8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E1EA74F3-B2C1-45B1-3044-D268B49EB782}"/>
              </a:ext>
            </a:extLst>
          </p:cNvPr>
          <p:cNvSpPr/>
          <p:nvPr/>
        </p:nvSpPr>
        <p:spPr>
          <a:xfrm flipH="1">
            <a:off x="4371059" y="1571114"/>
            <a:ext cx="2464905" cy="121913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976">
                <a:schemeClr val="tx2">
                  <a:lumMod val="20000"/>
                  <a:lumOff val="80000"/>
                </a:schemeClr>
              </a:gs>
              <a:gs pos="73000">
                <a:schemeClr val="bg1">
                  <a:lumMod val="95000"/>
                </a:schemeClr>
              </a:gs>
              <a:gs pos="26000">
                <a:schemeClr val="tx2">
                  <a:lumMod val="20000"/>
                  <a:lumOff val="80000"/>
                </a:schemeClr>
              </a:gs>
              <a:gs pos="88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urbside Recycling">
            <a:extLst>
              <a:ext uri="{FF2B5EF4-FFF2-40B4-BE49-F238E27FC236}">
                <a16:creationId xmlns:a16="http://schemas.microsoft.com/office/drawing/2014/main" id="{963E62BE-A3B6-C63F-730D-7661A5A59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7" b="95802" l="4125" r="96000">
                        <a14:foregroundMark x1="31750" y1="49746" x2="31750" y2="49746"/>
                        <a14:foregroundMark x1="4125" y1="33206" x2="4125" y2="33206"/>
                        <a14:foregroundMark x1="11125" y1="66921" x2="11125" y2="66921"/>
                        <a14:foregroundMark x1="55375" y1="68830" x2="55375" y2="68830"/>
                        <a14:foregroundMark x1="96000" y1="57888" x2="96000" y2="57888"/>
                        <a14:foregroundMark x1="61250" y1="95802" x2="61250" y2="95802"/>
                        <a14:foregroundMark x1="82625" y1="15903" x2="82625" y2="15903"/>
                        <a14:foregroundMark x1="34750" y1="2417" x2="34750" y2="2417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218" y="2935435"/>
            <a:ext cx="134919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32C71EB-62AD-DCEE-F4E0-291C035AAFCE}"/>
              </a:ext>
            </a:extLst>
          </p:cNvPr>
          <p:cNvSpPr txBox="1">
            <a:spLocks/>
          </p:cNvSpPr>
          <p:nvPr/>
        </p:nvSpPr>
        <p:spPr>
          <a:xfrm>
            <a:off x="423132" y="1195796"/>
            <a:ext cx="3613732" cy="557829"/>
          </a:xfrm>
          <a:prstGeom prst="roundRect">
            <a:avLst>
              <a:gd name="adj" fmla="val 21772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/>
              <a:t>Primary Aluminum</a:t>
            </a:r>
            <a:endParaRPr lang="en-US" sz="28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6B3761E-A094-5BB3-0C73-AB1C509BDF5C}"/>
              </a:ext>
            </a:extLst>
          </p:cNvPr>
          <p:cNvSpPr txBox="1">
            <a:spLocks/>
          </p:cNvSpPr>
          <p:nvPr/>
        </p:nvSpPr>
        <p:spPr>
          <a:xfrm>
            <a:off x="722108" y="1817809"/>
            <a:ext cx="5957541" cy="8404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chemeClr val="tx2"/>
                </a:solidFill>
              </a:rPr>
              <a:t>1.2 Billion Tons of CO</a:t>
            </a:r>
            <a:r>
              <a:rPr lang="en-US" b="1" baseline="-25000">
                <a:solidFill>
                  <a:schemeClr val="tx2"/>
                </a:solidFill>
              </a:rPr>
              <a:t>2</a:t>
            </a:r>
            <a:br>
              <a:rPr lang="en-US" b="1" i="1">
                <a:solidFill>
                  <a:schemeClr val="tx2"/>
                </a:solidFill>
              </a:rPr>
            </a:br>
            <a:r>
              <a:rPr lang="en-US" b="1">
                <a:solidFill>
                  <a:schemeClr val="tx2"/>
                </a:solidFill>
              </a:rPr>
              <a:t>for 80,000 Tons of Al </a:t>
            </a:r>
            <a:r>
              <a:rPr lang="en-US" b="1" i="1">
                <a:solidFill>
                  <a:schemeClr val="tx2"/>
                </a:solidFill>
              </a:rPr>
              <a:t>per year</a:t>
            </a:r>
            <a:endParaRPr lang="en-US" b="1" i="1" baseline="-25000" dirty="0">
              <a:solidFill>
                <a:schemeClr val="tx2"/>
              </a:solidFill>
            </a:endParaRPr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18A9D208-24D8-9B0A-9DC2-B1BC9B09A53F}"/>
              </a:ext>
            </a:extLst>
          </p:cNvPr>
          <p:cNvSpPr/>
          <p:nvPr/>
        </p:nvSpPr>
        <p:spPr>
          <a:xfrm rot="10800000" flipH="1">
            <a:off x="646660" y="3798671"/>
            <a:ext cx="513205" cy="1651828"/>
          </a:xfrm>
          <a:prstGeom prst="bentArrow">
            <a:avLst>
              <a:gd name="adj1" fmla="val 42473"/>
              <a:gd name="adj2" fmla="val 50000"/>
              <a:gd name="adj3" fmla="val 36406"/>
              <a:gd name="adj4" fmla="val 63594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388253-8D64-93E2-AC3E-533868FE1732}"/>
              </a:ext>
            </a:extLst>
          </p:cNvPr>
          <p:cNvSpPr txBox="1"/>
          <p:nvPr/>
        </p:nvSpPr>
        <p:spPr>
          <a:xfrm>
            <a:off x="291287" y="5934890"/>
            <a:ext cx="749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entury Gothic" panose="020B0502020202020204" pitchFamily="34" charset="0"/>
              </a:rPr>
              <a:t>P. McKenna, et. al ICN 2023               S. </a:t>
            </a:r>
            <a:r>
              <a:rPr lang="en-US" i="1" dirty="0" err="1">
                <a:latin typeface="Century Gothic" panose="020B0502020202020204" pitchFamily="34" charset="0"/>
              </a:rPr>
              <a:t>Padamata</a:t>
            </a:r>
            <a:r>
              <a:rPr lang="en-US" i="1" dirty="0">
                <a:latin typeface="Century Gothic" panose="020B0502020202020204" pitchFamily="34" charset="0"/>
              </a:rPr>
              <a:t>, et. al JOM 2021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7CB2313-303E-2DE7-6178-E9E2C0561561}"/>
              </a:ext>
            </a:extLst>
          </p:cNvPr>
          <p:cNvSpPr txBox="1">
            <a:spLocks/>
          </p:cNvSpPr>
          <p:nvPr/>
        </p:nvSpPr>
        <p:spPr>
          <a:xfrm>
            <a:off x="423132" y="3062330"/>
            <a:ext cx="5662253" cy="1056102"/>
          </a:xfrm>
          <a:prstGeom prst="roundRect">
            <a:avLst>
              <a:gd name="adj" fmla="val 21772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/>
              <a:t>&gt; 3.8 Million Tons</a:t>
            </a:r>
            <a:br>
              <a:rPr lang="en-US" sz="2800" b="1" dirty="0"/>
            </a:br>
            <a:r>
              <a:rPr lang="en-US" sz="2800" b="1" dirty="0"/>
              <a:t>Secondary Aluminum </a:t>
            </a:r>
            <a:r>
              <a:rPr lang="en-US" sz="2800" b="1" i="1" dirty="0"/>
              <a:t>per year</a:t>
            </a:r>
            <a:endParaRPr lang="en-US" sz="2800" i="1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821CE25-19E1-3EB7-A616-F14BAB1A4C55}"/>
              </a:ext>
            </a:extLst>
          </p:cNvPr>
          <p:cNvSpPr txBox="1">
            <a:spLocks/>
          </p:cNvSpPr>
          <p:nvPr/>
        </p:nvSpPr>
        <p:spPr>
          <a:xfrm>
            <a:off x="705640" y="4105445"/>
            <a:ext cx="7015840" cy="557829"/>
          </a:xfrm>
          <a:prstGeom prst="roundRect">
            <a:avLst>
              <a:gd name="adj" fmla="val 21772"/>
            </a:avLst>
          </a:prstGeom>
          <a:noFill/>
          <a:ln w="5715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i="1" dirty="0"/>
              <a:t>➞ post-consumer scrap available to recover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3083E8F4-F1AD-4CB1-2500-2CF9B8537DBE}"/>
              </a:ext>
            </a:extLst>
          </p:cNvPr>
          <p:cNvSpPr txBox="1">
            <a:spLocks/>
          </p:cNvSpPr>
          <p:nvPr/>
        </p:nvSpPr>
        <p:spPr>
          <a:xfrm>
            <a:off x="1313195" y="4831416"/>
            <a:ext cx="4919355" cy="859573"/>
          </a:xfrm>
          <a:prstGeom prst="roundRect">
            <a:avLst>
              <a:gd name="adj" fmla="val 2581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93% Reduction in CO</a:t>
            </a:r>
            <a:r>
              <a:rPr lang="en-US" b="1" baseline="-25000" dirty="0"/>
              <a:t>2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4F393085-6616-B9F0-C57D-16101E4A6B16}"/>
              </a:ext>
            </a:extLst>
          </p:cNvPr>
          <p:cNvSpPr txBox="1">
            <a:spLocks/>
          </p:cNvSpPr>
          <p:nvPr/>
        </p:nvSpPr>
        <p:spPr>
          <a:xfrm>
            <a:off x="8703955" y="4280220"/>
            <a:ext cx="3083806" cy="1852290"/>
          </a:xfrm>
          <a:prstGeom prst="roundRect">
            <a:avLst>
              <a:gd name="adj" fmla="val 13667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/>
              <a:t>Liquid Metal</a:t>
            </a:r>
            <a:br>
              <a:rPr lang="en-US" sz="4000" b="1" dirty="0"/>
            </a:br>
            <a:r>
              <a:rPr lang="en-US" sz="4000" b="1" dirty="0"/>
              <a:t>Processing</a:t>
            </a:r>
            <a:endParaRPr lang="en-US" sz="4000" i="1" dirty="0"/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E86E5BD4-2695-719D-246E-81B1069CA5D1}"/>
              </a:ext>
            </a:extLst>
          </p:cNvPr>
          <p:cNvCxnSpPr>
            <a:cxnSpLocks/>
          </p:cNvCxnSpPr>
          <p:nvPr/>
        </p:nvCxnSpPr>
        <p:spPr>
          <a:xfrm>
            <a:off x="7267623" y="3831227"/>
            <a:ext cx="1289167" cy="1123369"/>
          </a:xfrm>
          <a:prstGeom prst="bentConnector3">
            <a:avLst>
              <a:gd name="adj1" fmla="val 60534"/>
            </a:avLst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E242CB8-466D-05A0-DBEF-5DDE256A5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3" t="23496" r="23575" b="48553"/>
          <a:stretch>
            <a:fillRect/>
          </a:stretch>
        </p:blipFill>
        <p:spPr>
          <a:xfrm>
            <a:off x="7544286" y="1386670"/>
            <a:ext cx="2177089" cy="2178517"/>
          </a:xfrm>
          <a:prstGeom prst="rect">
            <a:avLst/>
          </a:prstGeom>
          <a:ln w="285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A84B38E-E355-3EDD-016D-F8DE2BD286A2}"/>
              </a:ext>
            </a:extLst>
          </p:cNvPr>
          <p:cNvCxnSpPr>
            <a:cxnSpLocks/>
            <a:stCxn id="17" idx="0"/>
            <a:endCxn id="18" idx="1"/>
          </p:cNvCxnSpPr>
          <p:nvPr/>
        </p:nvCxnSpPr>
        <p:spPr>
          <a:xfrm flipV="1">
            <a:off x="7740617" y="1983297"/>
            <a:ext cx="310261" cy="1779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A42EE77-AF0E-3ED0-9491-535C326B82CA}"/>
              </a:ext>
            </a:extLst>
          </p:cNvPr>
          <p:cNvSpPr/>
          <p:nvPr/>
        </p:nvSpPr>
        <p:spPr>
          <a:xfrm>
            <a:off x="7526297" y="2161292"/>
            <a:ext cx="428639" cy="4349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F23CB53-6812-9C99-E509-592C5FB3C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95" t="32744" r="38574" b="60995"/>
          <a:stretch/>
        </p:blipFill>
        <p:spPr>
          <a:xfrm>
            <a:off x="8050878" y="1428538"/>
            <a:ext cx="1029294" cy="110951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9" name="Picture 1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EC30BB1-DC87-C612-3FBE-9C598B1BC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9" t="58109" r="408" b="13940"/>
          <a:stretch>
            <a:fillRect/>
          </a:stretch>
        </p:blipFill>
        <p:spPr>
          <a:xfrm>
            <a:off x="9805553" y="1386671"/>
            <a:ext cx="2177089" cy="2178516"/>
          </a:xfrm>
          <a:prstGeom prst="rect">
            <a:avLst/>
          </a:prstGeom>
          <a:ln w="2857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224B150-AA83-9629-A3E4-B1614035B91E}"/>
              </a:ext>
            </a:extLst>
          </p:cNvPr>
          <p:cNvGrpSpPr>
            <a:grpSpLocks noChangeAspect="1"/>
          </p:cNvGrpSpPr>
          <p:nvPr/>
        </p:nvGrpSpPr>
        <p:grpSpPr>
          <a:xfrm>
            <a:off x="9799888" y="1667722"/>
            <a:ext cx="1629157" cy="1292073"/>
            <a:chOff x="8407955" y="4387817"/>
            <a:chExt cx="991410" cy="78628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80B7D7-21AF-A53F-7E6C-C413D9A6F2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16393" y="4670681"/>
              <a:ext cx="333747" cy="41022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73B764E-5F79-B907-560A-EC636AA8C9E1}"/>
                </a:ext>
              </a:extLst>
            </p:cNvPr>
            <p:cNvSpPr/>
            <p:nvPr/>
          </p:nvSpPr>
          <p:spPr>
            <a:xfrm>
              <a:off x="9100915" y="4387817"/>
              <a:ext cx="298450" cy="28469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55F3E71F-B95A-CBF9-82D7-B6A7E76E8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41" t="61934" r="5945" b="31986"/>
            <a:stretch/>
          </p:blipFill>
          <p:spPr>
            <a:xfrm>
              <a:off x="8407955" y="4404355"/>
              <a:ext cx="655302" cy="76974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0EE686-8384-A600-8F95-4D4CBF91933D}"/>
              </a:ext>
            </a:extLst>
          </p:cNvPr>
          <p:cNvSpPr txBox="1"/>
          <p:nvPr/>
        </p:nvSpPr>
        <p:spPr>
          <a:xfrm>
            <a:off x="8002829" y="2559685"/>
            <a:ext cx="156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β-Al</a:t>
            </a:r>
            <a:r>
              <a:rPr lang="en-US" sz="2000" b="1" baseline="-25000" dirty="0">
                <a:solidFill>
                  <a:srgbClr val="C00000"/>
                </a:solidFill>
                <a:latin typeface="Century Gothic" panose="020B0502020202020204" pitchFamily="34" charset="0"/>
              </a:rPr>
              <a:t>5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FeSi</a:t>
            </a:r>
            <a:endParaRPr lang="en-US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90BF23-564D-1D48-EF21-8F36D422F638}"/>
              </a:ext>
            </a:extLst>
          </p:cNvPr>
          <p:cNvSpPr txBox="1"/>
          <p:nvPr/>
        </p:nvSpPr>
        <p:spPr>
          <a:xfrm>
            <a:off x="9856515" y="2959795"/>
            <a:ext cx="190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⍺-Al</a:t>
            </a:r>
            <a:r>
              <a:rPr lang="en-US" sz="2000" b="1" baseline="-25000" dirty="0">
                <a:solidFill>
                  <a:srgbClr val="C00000"/>
                </a:solidFill>
                <a:latin typeface="Century Gothic" panose="020B0502020202020204" pitchFamily="34" charset="0"/>
              </a:rPr>
              <a:t>15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Fe</a:t>
            </a:r>
            <a:r>
              <a:rPr lang="en-US" sz="2000" b="1" baseline="-25000" dirty="0">
                <a:solidFill>
                  <a:srgbClr val="C00000"/>
                </a:solidFill>
                <a:latin typeface="Century Gothic" panose="020B0502020202020204" pitchFamily="34" charset="0"/>
              </a:rPr>
              <a:t>3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Si</a:t>
            </a:r>
            <a:r>
              <a:rPr lang="en-US" sz="2000" b="1" baseline="-25000" dirty="0">
                <a:solidFill>
                  <a:srgbClr val="C0000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B14F0421-283D-38C0-0864-F55BAD6CA4EE}"/>
              </a:ext>
            </a:extLst>
          </p:cNvPr>
          <p:cNvSpPr txBox="1">
            <a:spLocks/>
          </p:cNvSpPr>
          <p:nvPr/>
        </p:nvSpPr>
        <p:spPr>
          <a:xfrm>
            <a:off x="8500538" y="853528"/>
            <a:ext cx="3482104" cy="434987"/>
          </a:xfrm>
          <a:prstGeom prst="roundRect">
            <a:avLst>
              <a:gd name="adj" fmla="val 26705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Detrimental Intermetallics</a:t>
            </a:r>
            <a:endParaRPr lang="en-US" sz="2000" dirty="0"/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697DE3C7-56DD-1490-AD97-FF38E9862CA9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Recovery of Aluminum Alloys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0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 animBg="1"/>
      <p:bldP spid="13" grpId="0" animBg="1"/>
      <p:bldP spid="17" grpId="0" animBg="1"/>
      <p:bldP spid="24" grpId="0"/>
      <p:bldP spid="2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2BACA9-1B40-FF54-8B9B-64F93D1B8B72}"/>
              </a:ext>
            </a:extLst>
          </p:cNvPr>
          <p:cNvSpPr txBox="1">
            <a:spLocks/>
          </p:cNvSpPr>
          <p:nvPr/>
        </p:nvSpPr>
        <p:spPr>
          <a:xfrm>
            <a:off x="5090615" y="2760454"/>
            <a:ext cx="6545846" cy="1579111"/>
          </a:xfrm>
          <a:prstGeom prst="roundRect">
            <a:avLst>
              <a:gd name="adj" fmla="val 18665"/>
            </a:avLst>
          </a:prstGeom>
          <a:noFill/>
          <a:ln w="571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1350" indent="-403225">
              <a:buFont typeface="Arial" panose="020B0604020202020204" pitchFamily="34" charset="0"/>
              <a:buNone/>
            </a:pPr>
            <a:r>
              <a:rPr lang="en-US" sz="2400" dirty="0"/>
              <a:t>➞ Tailor the microstructure via</a:t>
            </a:r>
            <a:br>
              <a:rPr lang="en-US" sz="2400" dirty="0"/>
            </a:br>
            <a:r>
              <a:rPr lang="en-US" sz="2400" dirty="0"/>
              <a:t>grain size &amp; intermetallic morphology</a:t>
            </a:r>
          </a:p>
          <a:p>
            <a:pPr marL="582613" indent="28575">
              <a:buFont typeface="Arial" panose="020B0604020202020204" pitchFamily="34" charset="0"/>
              <a:buNone/>
            </a:pPr>
            <a:r>
              <a:rPr lang="en-US" sz="2400" i="1" dirty="0"/>
              <a:t>Traditionally: Chemical additives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8054F4-B53D-D958-6584-385220A3D6FF}"/>
              </a:ext>
            </a:extLst>
          </p:cNvPr>
          <p:cNvSpPr txBox="1">
            <a:spLocks/>
          </p:cNvSpPr>
          <p:nvPr/>
        </p:nvSpPr>
        <p:spPr>
          <a:xfrm>
            <a:off x="165340" y="0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Liquid Metal Processing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D4D2A07C-626C-E2BB-953F-1E49733E30A5}"/>
              </a:ext>
            </a:extLst>
          </p:cNvPr>
          <p:cNvSpPr txBox="1">
            <a:spLocks/>
          </p:cNvSpPr>
          <p:nvPr/>
        </p:nvSpPr>
        <p:spPr>
          <a:xfrm>
            <a:off x="385702" y="1132778"/>
            <a:ext cx="2330696" cy="646017"/>
          </a:xfrm>
          <a:prstGeom prst="roundRect">
            <a:avLst>
              <a:gd name="adj" fmla="val 26022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/>
              <a:t>Degassing</a:t>
            </a:r>
            <a:endParaRPr lang="en-US" sz="28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8A975B9-B789-2790-1924-B1E233FB3703}"/>
              </a:ext>
            </a:extLst>
          </p:cNvPr>
          <p:cNvSpPr txBox="1">
            <a:spLocks/>
          </p:cNvSpPr>
          <p:nvPr/>
        </p:nvSpPr>
        <p:spPr>
          <a:xfrm>
            <a:off x="385702" y="2666791"/>
            <a:ext cx="4221661" cy="646017"/>
          </a:xfrm>
          <a:prstGeom prst="roundRect">
            <a:avLst>
              <a:gd name="adj" fmla="val 26022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/>
              <a:t>Grain Refinement</a:t>
            </a:r>
            <a:endParaRPr lang="en-US" sz="2800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1CC8B52-645B-5C6B-039A-0415F3FDA3FC}"/>
              </a:ext>
            </a:extLst>
          </p:cNvPr>
          <p:cNvSpPr txBox="1">
            <a:spLocks/>
          </p:cNvSpPr>
          <p:nvPr/>
        </p:nvSpPr>
        <p:spPr>
          <a:xfrm>
            <a:off x="385702" y="3445714"/>
            <a:ext cx="4704913" cy="1010835"/>
          </a:xfrm>
          <a:prstGeom prst="roundRect">
            <a:avLst>
              <a:gd name="adj" fmla="val 20658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dirty="0"/>
              <a:t>Intermetallic Morphology</a:t>
            </a:r>
            <a:br>
              <a:rPr lang="en-US" sz="2800" b="1" dirty="0"/>
            </a:br>
            <a:r>
              <a:rPr lang="en-US" sz="2800" b="1" dirty="0"/>
              <a:t>Modification</a:t>
            </a:r>
            <a:endParaRPr lang="en-US" sz="2800" dirty="0"/>
          </a:p>
        </p:txBody>
      </p:sp>
      <p:pic>
        <p:nvPicPr>
          <p:cNvPr id="7" name="Picture 6" descr="Curbside Recycling">
            <a:extLst>
              <a:ext uri="{FF2B5EF4-FFF2-40B4-BE49-F238E27FC236}">
                <a16:creationId xmlns:a16="http://schemas.microsoft.com/office/drawing/2014/main" id="{B248F478-EC7E-A6D6-D502-3877CFE3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60" y="4636129"/>
            <a:ext cx="1530798" cy="150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299347-5F33-1B36-2B67-CFA0B4D09688}"/>
              </a:ext>
            </a:extLst>
          </p:cNvPr>
          <p:cNvGrpSpPr/>
          <p:nvPr/>
        </p:nvGrpSpPr>
        <p:grpSpPr>
          <a:xfrm>
            <a:off x="1569579" y="4887667"/>
            <a:ext cx="4280761" cy="1010835"/>
            <a:chOff x="3180019" y="4317688"/>
            <a:chExt cx="4280761" cy="101083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E2D22E3-A3FE-458B-D3C5-FD86E6CBB049}"/>
                </a:ext>
              </a:extLst>
            </p:cNvPr>
            <p:cNvSpPr/>
            <p:nvPr/>
          </p:nvSpPr>
          <p:spPr>
            <a:xfrm>
              <a:off x="3289573" y="4330236"/>
              <a:ext cx="992179" cy="958444"/>
            </a:xfrm>
            <a:prstGeom prst="roundRect">
              <a:avLst>
                <a:gd name="adj" fmla="val 3090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0E441DF5-3670-5DD6-B8BA-80BABB8F3EEF}"/>
                </a:ext>
              </a:extLst>
            </p:cNvPr>
            <p:cNvSpPr txBox="1">
              <a:spLocks/>
            </p:cNvSpPr>
            <p:nvPr/>
          </p:nvSpPr>
          <p:spPr>
            <a:xfrm>
              <a:off x="3180019" y="4317688"/>
              <a:ext cx="4280761" cy="1010835"/>
            </a:xfrm>
            <a:prstGeom prst="roundRect">
              <a:avLst>
                <a:gd name="adj" fmla="val 18665"/>
              </a:avLst>
            </a:prstGeom>
            <a:noFill/>
            <a:ln w="5715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800" b="1" dirty="0"/>
                <a:t>Sustainable approach</a:t>
              </a:r>
              <a:br>
                <a:rPr lang="en-US" sz="2800" b="1" dirty="0"/>
              </a:br>
              <a:r>
                <a:rPr lang="en-US" sz="2800" b="1" dirty="0"/>
                <a:t>must be developed</a:t>
              </a:r>
              <a:endParaRPr lang="en-US" sz="2800" dirty="0"/>
            </a:p>
          </p:txBody>
        </p:sp>
      </p:grp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07ED7A0-35D2-ADC3-443F-3BDEBCCF1775}"/>
              </a:ext>
            </a:extLst>
          </p:cNvPr>
          <p:cNvSpPr txBox="1">
            <a:spLocks/>
          </p:cNvSpPr>
          <p:nvPr/>
        </p:nvSpPr>
        <p:spPr>
          <a:xfrm>
            <a:off x="7581727" y="4725342"/>
            <a:ext cx="4054734" cy="1325563"/>
          </a:xfrm>
          <a:prstGeom prst="roundRect">
            <a:avLst>
              <a:gd name="adj" fmla="val 25455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Ultrasonic Treatment (UST) </a:t>
            </a:r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901FEB44-65D1-FDE4-A5CB-3C22C1BA04BF}"/>
              </a:ext>
            </a:extLst>
          </p:cNvPr>
          <p:cNvSpPr txBox="1">
            <a:spLocks/>
          </p:cNvSpPr>
          <p:nvPr/>
        </p:nvSpPr>
        <p:spPr>
          <a:xfrm>
            <a:off x="2671312" y="1013209"/>
            <a:ext cx="8443322" cy="700769"/>
          </a:xfrm>
          <a:prstGeom prst="roundRect">
            <a:avLst>
              <a:gd name="adj" fmla="val 18665"/>
            </a:avLst>
          </a:prstGeom>
          <a:noFill/>
          <a:ln w="57150"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dirty="0"/>
              <a:t>➞ ‘Metal Cleanliness’: Hydrogen &amp; inclusion removal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56B781B-96B4-77F2-9FAF-6EBF9ECA2DEF}"/>
              </a:ext>
            </a:extLst>
          </p:cNvPr>
          <p:cNvSpPr/>
          <p:nvPr/>
        </p:nvSpPr>
        <p:spPr>
          <a:xfrm>
            <a:off x="5959895" y="4787938"/>
            <a:ext cx="1280754" cy="1182997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5CED37F0-DB09-CFD1-E349-E4DA64D1B601}"/>
              </a:ext>
            </a:extLst>
          </p:cNvPr>
          <p:cNvSpPr/>
          <p:nvPr/>
        </p:nvSpPr>
        <p:spPr>
          <a:xfrm flipH="1">
            <a:off x="5046955" y="2666791"/>
            <a:ext cx="418398" cy="1789758"/>
          </a:xfrm>
          <a:prstGeom prst="leftBrace">
            <a:avLst>
              <a:gd name="adj1" fmla="val 8333"/>
              <a:gd name="adj2" fmla="val 27386"/>
            </a:avLst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E4D8256-48F8-5C5E-8866-D195194F79CB}"/>
              </a:ext>
            </a:extLst>
          </p:cNvPr>
          <p:cNvSpPr txBox="1">
            <a:spLocks/>
          </p:cNvSpPr>
          <p:nvPr/>
        </p:nvSpPr>
        <p:spPr>
          <a:xfrm>
            <a:off x="165340" y="2039643"/>
            <a:ext cx="8443321" cy="652189"/>
          </a:xfrm>
          <a:prstGeom prst="roundRect">
            <a:avLst>
              <a:gd name="adj" fmla="val 13667"/>
            </a:avLst>
          </a:prstGeom>
          <a:noFill/>
          <a:ln w="57150">
            <a:noFill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b="1" i="1" dirty="0">
                <a:solidFill>
                  <a:srgbClr val="02988F"/>
                </a:solidFill>
              </a:rPr>
              <a:t>Processing for Secondary Aluminum Recovery</a:t>
            </a:r>
            <a:endParaRPr lang="en-US" sz="2800" i="1" dirty="0">
              <a:solidFill>
                <a:srgbClr val="02988F"/>
              </a:solidFill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EE69F28B-4019-E6BC-8C8F-596B96F28B01}"/>
              </a:ext>
            </a:extLst>
          </p:cNvPr>
          <p:cNvSpPr txBox="1">
            <a:spLocks/>
          </p:cNvSpPr>
          <p:nvPr/>
        </p:nvSpPr>
        <p:spPr>
          <a:xfrm>
            <a:off x="3193139" y="1430303"/>
            <a:ext cx="8443322" cy="700769"/>
          </a:xfrm>
          <a:prstGeom prst="roundRect">
            <a:avLst>
              <a:gd name="adj" fmla="val 18665"/>
            </a:avLst>
          </a:prstGeom>
          <a:noFill/>
          <a:ln w="57150"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i="1" dirty="0"/>
              <a:t>Traditional methods: Rotary Degassing, Chemical Flux</a:t>
            </a:r>
          </a:p>
        </p:txBody>
      </p:sp>
    </p:spTree>
    <p:extLst>
      <p:ext uri="{BB962C8B-B14F-4D97-AF65-F5344CB8AC3E}">
        <p14:creationId xmlns:p14="http://schemas.microsoft.com/office/powerpoint/2010/main" val="40762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11" grpId="0" animBg="1"/>
      <p:bldP spid="13" grpId="0" animBg="1"/>
      <p:bldP spid="14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7CA12-C15B-BA76-47AE-E41FF97FC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3F34542E-0D33-1A23-9C4A-B550239AD623}"/>
              </a:ext>
            </a:extLst>
          </p:cNvPr>
          <p:cNvSpPr txBox="1">
            <a:spLocks/>
          </p:cNvSpPr>
          <p:nvPr/>
        </p:nvSpPr>
        <p:spPr>
          <a:xfrm>
            <a:off x="574414" y="2582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86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285796"/>
                </a:solidFill>
                <a:effectLst/>
              </a:rPr>
              <a:t>Outline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BD060-8D34-80B6-5B96-704AD6282A53}"/>
              </a:ext>
            </a:extLst>
          </p:cNvPr>
          <p:cNvSpPr txBox="1"/>
          <p:nvPr/>
        </p:nvSpPr>
        <p:spPr>
          <a:xfrm>
            <a:off x="159610" y="1595440"/>
            <a:ext cx="11823032" cy="2951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Ultrasonic Treatment (UST) for Al Recycling</a:t>
            </a:r>
          </a:p>
          <a:p>
            <a:pPr marL="914400" indent="-566738">
              <a:lnSpc>
                <a:spcPct val="150000"/>
              </a:lnSpc>
              <a:buAutoNum type="arabicPeriod"/>
            </a:pPr>
            <a:r>
              <a:rPr lang="en-US" sz="3200" b="1" dirty="0">
                <a:latin typeface="Century Gothic" panose="020B0502020202020204" pitchFamily="34" charset="0"/>
              </a:rPr>
              <a:t>Liquid-State Multifrequency UST </a:t>
            </a:r>
          </a:p>
          <a:p>
            <a:pPr marL="914400" indent="-566738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Results</a:t>
            </a:r>
          </a:p>
          <a:p>
            <a:pPr marL="914400" indent="-566738">
              <a:lnSpc>
                <a:spcPct val="150000"/>
              </a:lnSpc>
              <a:buFontTx/>
              <a:buAutoNum type="arabicPeriod"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6056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15B0-6D10-37B9-7AA3-F4E49242C93B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10896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UST Processing of Molten Metal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2DD3C-62B8-B520-FA70-21010F5B43D8}"/>
              </a:ext>
            </a:extLst>
          </p:cNvPr>
          <p:cNvSpPr txBox="1">
            <a:spLocks/>
          </p:cNvSpPr>
          <p:nvPr/>
        </p:nvSpPr>
        <p:spPr>
          <a:xfrm>
            <a:off x="838199" y="1055924"/>
            <a:ext cx="105156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i="1"/>
              <a:t>Application of ultrasonic energy into molten metal</a:t>
            </a:r>
            <a:br>
              <a:rPr lang="en-US" i="1"/>
            </a:br>
            <a:r>
              <a:rPr lang="en-US" i="1"/>
              <a:t>for microstructural modification</a:t>
            </a:r>
            <a:endParaRPr lang="en-US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2F816F-AA0F-83A1-5F7C-D5916713AF05}"/>
              </a:ext>
            </a:extLst>
          </p:cNvPr>
          <p:cNvGrpSpPr/>
          <p:nvPr/>
        </p:nvGrpSpPr>
        <p:grpSpPr>
          <a:xfrm>
            <a:off x="76200" y="1838960"/>
            <a:ext cx="3417991" cy="3845241"/>
            <a:chOff x="243840" y="1958352"/>
            <a:chExt cx="3417991" cy="3845241"/>
          </a:xfrm>
        </p:grpSpPr>
        <p:pic>
          <p:nvPicPr>
            <p:cNvPr id="5" name="Picture 4" descr="A screen shot of a computer&#10;&#10;AI-generated content may be incorrect.">
              <a:extLst>
                <a:ext uri="{FF2B5EF4-FFF2-40B4-BE49-F238E27FC236}">
                  <a16:creationId xmlns:a16="http://schemas.microsoft.com/office/drawing/2014/main" id="{9D27167E-B54E-7F4E-0855-BC174F9D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2" t="8715" r="55882" b="12855"/>
            <a:stretch/>
          </p:blipFill>
          <p:spPr>
            <a:xfrm>
              <a:off x="243840" y="1958352"/>
              <a:ext cx="3417991" cy="38452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17E066C-F2AD-869D-592A-7E7C83AACF9C}"/>
                    </a:ext>
                  </a:extLst>
                </p:cNvPr>
                <p:cNvSpPr txBox="1"/>
                <p:nvPr/>
              </p:nvSpPr>
              <p:spPr>
                <a:xfrm>
                  <a:off x="1600200" y="2847935"/>
                  <a:ext cx="6081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E48D3FB-6A61-4C6E-7A7E-5AEE3DC625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200" y="2847935"/>
                  <a:ext cx="60818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5335749-4BF6-ABC3-D454-F3F9B467D8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7502" y="5181600"/>
                <a:ext cx="3417991" cy="914400"/>
              </a:xfrm>
              <a:prstGeom prst="rect">
                <a:avLst/>
              </a:prstGeom>
            </p:spPr>
            <p:txBody>
              <a:bodyPr/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b="1" dirty="0">
                    <a:latin typeface="Century Gothic" panose="020B0502020202020204" pitchFamily="34" charset="0"/>
                  </a:rPr>
                  <a:t>Ultrasonic Frequency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entury Gothic" panose="020B0502020202020204" pitchFamily="34" charset="0"/>
                  </a:rPr>
                  <a:t>= 18-22 kHz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5335749-4BF6-ABC3-D454-F3F9B467D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02" y="5181600"/>
                <a:ext cx="3417991" cy="914400"/>
              </a:xfrm>
              <a:prstGeom prst="rect">
                <a:avLst/>
              </a:prstGeom>
              <a:blipFill>
                <a:blip r:embed="rId4"/>
                <a:stretch>
                  <a:fillRect l="-741" t="-9589" r="-111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black background with a white wire and blue and green objects&#10;&#10;AI-generated content may be incorrect.">
            <a:extLst>
              <a:ext uri="{FF2B5EF4-FFF2-40B4-BE49-F238E27FC236}">
                <a16:creationId xmlns:a16="http://schemas.microsoft.com/office/drawing/2014/main" id="{F39A8D62-E651-1C81-C8BD-B0B1741C9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26" b="44226"/>
          <a:stretch/>
        </p:blipFill>
        <p:spPr>
          <a:xfrm>
            <a:off x="4038599" y="2708910"/>
            <a:ext cx="4114800" cy="35587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B6357D-8BE9-94DF-FE57-14F9A3FACE39}"/>
              </a:ext>
            </a:extLst>
          </p:cNvPr>
          <p:cNvGrpSpPr/>
          <p:nvPr/>
        </p:nvGrpSpPr>
        <p:grpSpPr>
          <a:xfrm>
            <a:off x="8440519" y="2645570"/>
            <a:ext cx="3526934" cy="3495833"/>
            <a:chOff x="4858187" y="2689959"/>
            <a:chExt cx="3897254" cy="3300179"/>
          </a:xfrm>
        </p:grpSpPr>
        <p:pic>
          <p:nvPicPr>
            <p:cNvPr id="10" name="Picture 9" descr="A black and white drawing of arrows&#10;&#10;Description automatically generated">
              <a:extLst>
                <a:ext uri="{FF2B5EF4-FFF2-40B4-BE49-F238E27FC236}">
                  <a16:creationId xmlns:a16="http://schemas.microsoft.com/office/drawing/2014/main" id="{E26E4AE5-23C8-3324-C80B-22BC21120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9" r="30999"/>
            <a:stretch/>
          </p:blipFill>
          <p:spPr>
            <a:xfrm>
              <a:off x="4858187" y="2689959"/>
              <a:ext cx="3617563" cy="330017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B961F9A-712F-CF92-D02D-1ED4CCB57945}"/>
                </a:ext>
              </a:extLst>
            </p:cNvPr>
            <p:cNvSpPr txBox="1"/>
            <p:nvPr/>
          </p:nvSpPr>
          <p:spPr>
            <a:xfrm rot="16200000">
              <a:off x="6110498" y="3000511"/>
              <a:ext cx="1175657" cy="714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UST Probe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0C5C43-B1C1-C110-2165-FC1D784F2770}"/>
                </a:ext>
              </a:extLst>
            </p:cNvPr>
            <p:cNvSpPr txBox="1"/>
            <p:nvPr/>
          </p:nvSpPr>
          <p:spPr>
            <a:xfrm>
              <a:off x="7044616" y="3126598"/>
              <a:ext cx="1710825" cy="348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Liquid Metal</a:t>
              </a:r>
            </a:p>
          </p:txBody>
        </p:sp>
      </p:grp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A8C533EE-80E3-AE90-8636-85C5FFFD3109}"/>
              </a:ext>
            </a:extLst>
          </p:cNvPr>
          <p:cNvSpPr/>
          <p:nvPr/>
        </p:nvSpPr>
        <p:spPr>
          <a:xfrm>
            <a:off x="4053839" y="2051090"/>
            <a:ext cx="3767735" cy="577054"/>
          </a:xfrm>
          <a:prstGeom prst="roundRect">
            <a:avLst>
              <a:gd name="adj" fmla="val 34393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Acoustic Cavitation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8B6C692D-5779-5878-1049-A95E1A1FE6EF}"/>
              </a:ext>
            </a:extLst>
          </p:cNvPr>
          <p:cNvSpPr/>
          <p:nvPr/>
        </p:nvSpPr>
        <p:spPr>
          <a:xfrm>
            <a:off x="8221940" y="2057400"/>
            <a:ext cx="3767734" cy="564435"/>
          </a:xfrm>
          <a:prstGeom prst="roundRect">
            <a:avLst>
              <a:gd name="adj" fmla="val 34393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Acoustic Streaming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4FAAC9-911C-0F12-B6A0-F75CF4354A3F}"/>
              </a:ext>
            </a:extLst>
          </p:cNvPr>
          <p:cNvSpPr>
            <a:spLocks noChangeAspect="1"/>
          </p:cNvSpPr>
          <p:nvPr/>
        </p:nvSpPr>
        <p:spPr>
          <a:xfrm>
            <a:off x="4153897" y="2682493"/>
            <a:ext cx="3562053" cy="3566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background with white circles and green and blue bubbles&#10;&#10;AI-generated content may be incorrect.">
            <a:extLst>
              <a:ext uri="{FF2B5EF4-FFF2-40B4-BE49-F238E27FC236}">
                <a16:creationId xmlns:a16="http://schemas.microsoft.com/office/drawing/2014/main" id="{2016DBD3-F1B4-2431-E1B3-AE84399183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393" r="7535" b="18601"/>
          <a:stretch>
            <a:fillRect/>
          </a:stretch>
        </p:blipFill>
        <p:spPr>
          <a:xfrm>
            <a:off x="4137069" y="2850695"/>
            <a:ext cx="3708700" cy="31132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C86274-7D26-C3B4-5E2E-9242A8049E8B}"/>
              </a:ext>
            </a:extLst>
          </p:cNvPr>
          <p:cNvSpPr txBox="1"/>
          <p:nvPr/>
        </p:nvSpPr>
        <p:spPr>
          <a:xfrm>
            <a:off x="4700441" y="5287888"/>
            <a:ext cx="2652745" cy="477500"/>
          </a:xfrm>
          <a:prstGeom prst="roundRect">
            <a:avLst>
              <a:gd name="adj" fmla="val 28616"/>
            </a:avLst>
          </a:prstGeom>
          <a:solidFill>
            <a:srgbClr val="FFFFFF">
              <a:alpha val="74510"/>
            </a:srgb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Expansion ~10 MPa</a:t>
            </a:r>
          </a:p>
        </p:txBody>
      </p:sp>
      <p:pic>
        <p:nvPicPr>
          <p:cNvPr id="18" name="Picture 17" descr="A black background with white circles and green and blue bubbles&#10;&#10;AI-generated content may be incorrect.">
            <a:extLst>
              <a:ext uri="{FF2B5EF4-FFF2-40B4-BE49-F238E27FC236}">
                <a16:creationId xmlns:a16="http://schemas.microsoft.com/office/drawing/2014/main" id="{B1D4B515-71E0-2F87-BB13-3D4529393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" t="57382" r="58302" b="482"/>
          <a:stretch>
            <a:fillRect/>
          </a:stretch>
        </p:blipFill>
        <p:spPr>
          <a:xfrm>
            <a:off x="4577082" y="3468853"/>
            <a:ext cx="2776782" cy="19102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49802D-2979-1FCA-66C4-020810D1AFDF}"/>
              </a:ext>
            </a:extLst>
          </p:cNvPr>
          <p:cNvSpPr txBox="1"/>
          <p:nvPr/>
        </p:nvSpPr>
        <p:spPr>
          <a:xfrm>
            <a:off x="5317435" y="3910369"/>
            <a:ext cx="1145351" cy="477500"/>
          </a:xfrm>
          <a:prstGeom prst="roundRect">
            <a:avLst>
              <a:gd name="adj" fmla="val 28616"/>
            </a:avLst>
          </a:prstGeom>
          <a:solidFill>
            <a:srgbClr val="FFFFFF">
              <a:alpha val="74510"/>
            </a:srgb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5000</a:t>
            </a:r>
            <a:r>
              <a:rPr lang="en-US" sz="2000" dirty="0">
                <a:latin typeface="Century Gothic" panose="020B0502020202020204" pitchFamily="34" charset="0"/>
              </a:rPr>
              <a:t>°C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656571-CEA3-2C11-AA16-4A2C9B41A42D}"/>
              </a:ext>
            </a:extLst>
          </p:cNvPr>
          <p:cNvSpPr txBox="1"/>
          <p:nvPr/>
        </p:nvSpPr>
        <p:spPr>
          <a:xfrm>
            <a:off x="5317435" y="4439690"/>
            <a:ext cx="1284227" cy="477500"/>
          </a:xfrm>
          <a:prstGeom prst="roundRect">
            <a:avLst>
              <a:gd name="adj" fmla="val 28616"/>
            </a:avLst>
          </a:prstGeom>
          <a:solidFill>
            <a:srgbClr val="FFFFFF">
              <a:alpha val="74510"/>
            </a:srgb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5000</a:t>
            </a:r>
            <a:r>
              <a:rPr lang="en-US" sz="2000" dirty="0">
                <a:latin typeface="Century Gothic" panose="020B0502020202020204" pitchFamily="34" charset="0"/>
              </a:rPr>
              <a:t>m/s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0FE9DD-D490-66E9-B360-8BB0969833FC}"/>
              </a:ext>
            </a:extLst>
          </p:cNvPr>
          <p:cNvSpPr txBox="1"/>
          <p:nvPr/>
        </p:nvSpPr>
        <p:spPr>
          <a:xfrm>
            <a:off x="6354133" y="6077690"/>
            <a:ext cx="2028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entury Gothic" panose="020B0502020202020204" pitchFamily="34" charset="0"/>
              </a:rPr>
              <a:t>D. Eskin, et. al 2014</a:t>
            </a:r>
          </a:p>
        </p:txBody>
      </p:sp>
    </p:spTree>
    <p:extLst>
      <p:ext uri="{BB962C8B-B14F-4D97-AF65-F5344CB8AC3E}">
        <p14:creationId xmlns:p14="http://schemas.microsoft.com/office/powerpoint/2010/main" val="89940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E0B7C-D7C3-3B3E-0C01-5009A0DC90B5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10896600" cy="1325563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UST Processing of Molten Metal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7705F-D05C-1D8C-8B32-8A839F4D2071}"/>
              </a:ext>
            </a:extLst>
          </p:cNvPr>
          <p:cNvSpPr txBox="1">
            <a:spLocks/>
          </p:cNvSpPr>
          <p:nvPr/>
        </p:nvSpPr>
        <p:spPr>
          <a:xfrm>
            <a:off x="1329964" y="1055924"/>
            <a:ext cx="1010285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i="1"/>
              <a:t>Application of ultrasonic energy into molten metal</a:t>
            </a:r>
            <a:br>
              <a:rPr lang="en-US" i="1"/>
            </a:br>
            <a:r>
              <a:rPr lang="en-US" i="1"/>
              <a:t>for microstructural modification</a:t>
            </a:r>
            <a:endParaRPr lang="en-US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E32F30-340F-DD38-78AD-C1862441034B}"/>
              </a:ext>
            </a:extLst>
          </p:cNvPr>
          <p:cNvGrpSpPr/>
          <p:nvPr/>
        </p:nvGrpSpPr>
        <p:grpSpPr>
          <a:xfrm>
            <a:off x="8440519" y="2645570"/>
            <a:ext cx="3526934" cy="3495833"/>
            <a:chOff x="4858187" y="2689959"/>
            <a:chExt cx="3897254" cy="3300179"/>
          </a:xfrm>
        </p:grpSpPr>
        <p:pic>
          <p:nvPicPr>
            <p:cNvPr id="5" name="Picture 4" descr="A black and white drawing of arrows&#10;&#10;Description automatically generated">
              <a:extLst>
                <a:ext uri="{FF2B5EF4-FFF2-40B4-BE49-F238E27FC236}">
                  <a16:creationId xmlns:a16="http://schemas.microsoft.com/office/drawing/2014/main" id="{39406813-3F12-BADC-05DD-72C3B281A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9" r="30999"/>
            <a:stretch/>
          </p:blipFill>
          <p:spPr>
            <a:xfrm>
              <a:off x="4858187" y="2689959"/>
              <a:ext cx="3617563" cy="33001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8FD992-1AAD-0AF1-DDBC-E3D65BCDA339}"/>
                </a:ext>
              </a:extLst>
            </p:cNvPr>
            <p:cNvSpPr txBox="1"/>
            <p:nvPr/>
          </p:nvSpPr>
          <p:spPr>
            <a:xfrm rot="16200000">
              <a:off x="6110498" y="3000511"/>
              <a:ext cx="1175657" cy="714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UST Probe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51B183-F949-5D84-8B98-8338D3EF963D}"/>
                </a:ext>
              </a:extLst>
            </p:cNvPr>
            <p:cNvSpPr txBox="1"/>
            <p:nvPr/>
          </p:nvSpPr>
          <p:spPr>
            <a:xfrm>
              <a:off x="7044616" y="3126598"/>
              <a:ext cx="1710825" cy="348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entury Gothic" panose="020B0502020202020204" pitchFamily="34" charset="0"/>
                </a:rPr>
                <a:t>Liquid Metal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97D9F403-0C06-ACF7-109A-F1EC13931A19}"/>
              </a:ext>
            </a:extLst>
          </p:cNvPr>
          <p:cNvSpPr>
            <a:spLocks noChangeAspect="1"/>
          </p:cNvSpPr>
          <p:nvPr/>
        </p:nvSpPr>
        <p:spPr>
          <a:xfrm>
            <a:off x="4153897" y="2682493"/>
            <a:ext cx="3562053" cy="3566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white circles and green and blue bubbles&#10;&#10;AI-generated content may be incorrect.">
            <a:extLst>
              <a:ext uri="{FF2B5EF4-FFF2-40B4-BE49-F238E27FC236}">
                <a16:creationId xmlns:a16="http://schemas.microsoft.com/office/drawing/2014/main" id="{83747FA8-6083-3150-5147-ACD6600AD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393" r="7535" b="18601"/>
          <a:stretch>
            <a:fillRect/>
          </a:stretch>
        </p:blipFill>
        <p:spPr>
          <a:xfrm>
            <a:off x="4137069" y="2850695"/>
            <a:ext cx="3708700" cy="31132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A902F5-7DC6-67E3-2A89-E26E00656AF4}"/>
              </a:ext>
            </a:extLst>
          </p:cNvPr>
          <p:cNvSpPr/>
          <p:nvPr/>
        </p:nvSpPr>
        <p:spPr>
          <a:xfrm>
            <a:off x="3970061" y="2348297"/>
            <a:ext cx="7997391" cy="387387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DC626DF3-17F2-39A8-54E5-95F0EBAE3E02}"/>
              </a:ext>
            </a:extLst>
          </p:cNvPr>
          <p:cNvSpPr/>
          <p:nvPr/>
        </p:nvSpPr>
        <p:spPr>
          <a:xfrm>
            <a:off x="4053839" y="2051090"/>
            <a:ext cx="3767735" cy="577054"/>
          </a:xfrm>
          <a:prstGeom prst="roundRect">
            <a:avLst>
              <a:gd name="adj" fmla="val 34393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Acoustic Cavitation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099D588B-C89E-F918-0770-ECD57A018E95}"/>
              </a:ext>
            </a:extLst>
          </p:cNvPr>
          <p:cNvSpPr/>
          <p:nvPr/>
        </p:nvSpPr>
        <p:spPr>
          <a:xfrm>
            <a:off x="8221940" y="2057400"/>
            <a:ext cx="3767734" cy="564435"/>
          </a:xfrm>
          <a:prstGeom prst="roundRect">
            <a:avLst>
              <a:gd name="adj" fmla="val 34393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Acoustic Streaming</a:t>
            </a:r>
          </a:p>
        </p:txBody>
      </p:sp>
      <p:pic>
        <p:nvPicPr>
          <p:cNvPr id="13" name="Picture 12" descr="A diagram of liquid and solid&#10;&#10;Description automatically generated">
            <a:extLst>
              <a:ext uri="{FF2B5EF4-FFF2-40B4-BE49-F238E27FC236}">
                <a16:creationId xmlns:a16="http://schemas.microsoft.com/office/drawing/2014/main" id="{812D996D-88FB-DF5E-6E68-F26DF2D5D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"/>
          <a:stretch/>
        </p:blipFill>
        <p:spPr>
          <a:xfrm>
            <a:off x="202326" y="1529311"/>
            <a:ext cx="3010933" cy="4566689"/>
          </a:xfrm>
          <a:prstGeom prst="rect">
            <a:avLst/>
          </a:prstGeom>
        </p:spPr>
      </p:pic>
      <p:pic>
        <p:nvPicPr>
          <p:cNvPr id="14" name="Picture 13" descr="A diagram of liquid and solid&#10;&#10;Description automatically generated">
            <a:extLst>
              <a:ext uri="{FF2B5EF4-FFF2-40B4-BE49-F238E27FC236}">
                <a16:creationId xmlns:a16="http://schemas.microsoft.com/office/drawing/2014/main" id="{01DB1811-F8A1-C484-E68F-B7D21254F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2" t="7661" r="8668" b="64368"/>
          <a:stretch/>
        </p:blipFill>
        <p:spPr>
          <a:xfrm>
            <a:off x="1250941" y="1660274"/>
            <a:ext cx="1869028" cy="160830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60852C87-F5C9-BB81-3588-AD0EAA0698AD}"/>
              </a:ext>
            </a:extLst>
          </p:cNvPr>
          <p:cNvSpPr txBox="1">
            <a:spLocks/>
          </p:cNvSpPr>
          <p:nvPr/>
        </p:nvSpPr>
        <p:spPr>
          <a:xfrm>
            <a:off x="1253565" y="2698381"/>
            <a:ext cx="1866404" cy="494383"/>
          </a:xfrm>
          <a:prstGeom prst="roundRect">
            <a:avLst>
              <a:gd name="adj" fmla="val 26705"/>
            </a:avLst>
          </a:prstGeom>
          <a:solidFill>
            <a:schemeClr val="bg2">
              <a:lumMod val="90000"/>
            </a:schemeClr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i="1" dirty="0"/>
              <a:t>Unproven</a:t>
            </a:r>
            <a:endParaRPr lang="en-US" sz="2400" i="1" dirty="0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F80E07BD-F24C-434D-97D5-1CF06911A124}"/>
              </a:ext>
            </a:extLst>
          </p:cNvPr>
          <p:cNvSpPr/>
          <p:nvPr/>
        </p:nvSpPr>
        <p:spPr>
          <a:xfrm>
            <a:off x="5181600" y="3631080"/>
            <a:ext cx="5618018" cy="1082986"/>
          </a:xfrm>
          <a:prstGeom prst="roundRect">
            <a:avLst>
              <a:gd name="adj" fmla="val 2769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Grain Refinement &amp;</a:t>
            </a:r>
            <a:b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Intermetallic Modification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1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07BA3F-9EAD-604F-62C7-55077A3EF1B6}"/>
              </a:ext>
            </a:extLst>
          </p:cNvPr>
          <p:cNvGrpSpPr/>
          <p:nvPr/>
        </p:nvGrpSpPr>
        <p:grpSpPr>
          <a:xfrm>
            <a:off x="8055983" y="2054800"/>
            <a:ext cx="3895392" cy="2435346"/>
            <a:chOff x="8055983" y="2054800"/>
            <a:chExt cx="3895392" cy="24353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AE57D4-05DF-7CB5-FF0D-A16F65E6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" r="119"/>
            <a:stretch/>
          </p:blipFill>
          <p:spPr>
            <a:xfrm>
              <a:off x="8055983" y="2107834"/>
              <a:ext cx="3776191" cy="238231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8B0606-113F-C671-4823-1F4CFCF36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94" t="11310" r="12358" b="81303"/>
            <a:stretch>
              <a:fillRect/>
            </a:stretch>
          </p:blipFill>
          <p:spPr>
            <a:xfrm>
              <a:off x="10602267" y="2054800"/>
              <a:ext cx="1349108" cy="461510"/>
            </a:xfrm>
            <a:prstGeom prst="rect">
              <a:avLst/>
            </a:prstGeom>
          </p:spPr>
        </p:pic>
      </p:grpSp>
      <p:pic>
        <p:nvPicPr>
          <p:cNvPr id="5" name="Picture 4" descr="A graph on a black background&#10;&#10;AI-generated content may be incorrect.">
            <a:extLst>
              <a:ext uri="{FF2B5EF4-FFF2-40B4-BE49-F238E27FC236}">
                <a16:creationId xmlns:a16="http://schemas.microsoft.com/office/drawing/2014/main" id="{A690726D-4F48-E927-D474-48A19F619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r="27451" b="12854"/>
          <a:stretch/>
        </p:blipFill>
        <p:spPr>
          <a:xfrm>
            <a:off x="76200" y="1714500"/>
            <a:ext cx="5638800" cy="3429000"/>
          </a:xfrm>
          <a:prstGeom prst="rect">
            <a:avLst/>
          </a:prstGeom>
        </p:spPr>
      </p:pic>
      <p:pic>
        <p:nvPicPr>
          <p:cNvPr id="6" name="Picture 5" descr="A graph on a white board&#10;&#10;AI-generated content may be incorrect.">
            <a:extLst>
              <a:ext uri="{FF2B5EF4-FFF2-40B4-BE49-F238E27FC236}">
                <a16:creationId xmlns:a16="http://schemas.microsoft.com/office/drawing/2014/main" id="{92439F4C-AD87-30DF-07C6-BD7BDB9F6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8716" r="27452" b="12854"/>
          <a:stretch/>
        </p:blipFill>
        <p:spPr>
          <a:xfrm>
            <a:off x="279710" y="1714500"/>
            <a:ext cx="5435290" cy="3429000"/>
          </a:xfrm>
          <a:prstGeom prst="rect">
            <a:avLst/>
          </a:prstGeom>
        </p:spPr>
      </p:pic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38557869-96D2-99CD-B000-607B99F05E6A}"/>
              </a:ext>
            </a:extLst>
          </p:cNvPr>
          <p:cNvSpPr/>
          <p:nvPr/>
        </p:nvSpPr>
        <p:spPr>
          <a:xfrm>
            <a:off x="6650806" y="1058942"/>
            <a:ext cx="5054815" cy="871945"/>
          </a:xfrm>
          <a:prstGeom prst="roundRect">
            <a:avLst>
              <a:gd name="adj" fmla="val 34393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Multifrequency Multimode Modulated (MMM)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41329E-58F1-272E-847F-37FA5020B8D5}"/>
              </a:ext>
            </a:extLst>
          </p:cNvPr>
          <p:cNvSpPr/>
          <p:nvPr/>
        </p:nvSpPr>
        <p:spPr>
          <a:xfrm>
            <a:off x="1129061" y="1276429"/>
            <a:ext cx="3352800" cy="551376"/>
          </a:xfrm>
          <a:prstGeom prst="roundRect">
            <a:avLst>
              <a:gd name="adj" fmla="val 34393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Fixed Frequency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graph on a black background&#10;&#10;AI-generated content may be incorrect.">
            <a:extLst>
              <a:ext uri="{FF2B5EF4-FFF2-40B4-BE49-F238E27FC236}">
                <a16:creationId xmlns:a16="http://schemas.microsoft.com/office/drawing/2014/main" id="{A35BB378-4E72-96F7-1231-DC5B3C6CA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5" t="12232" r="15866" b="80145"/>
          <a:stretch/>
        </p:blipFill>
        <p:spPr>
          <a:xfrm>
            <a:off x="4669245" y="1816404"/>
            <a:ext cx="1013847" cy="4902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673EDC-7BE3-C796-BADA-DBDC8F2918D4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10896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Frequency Delivery in UST Systems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E82814-80FC-6EC9-F085-44AF2E5C154F}"/>
              </a:ext>
            </a:extLst>
          </p:cNvPr>
          <p:cNvSpPr txBox="1">
            <a:spLocks/>
          </p:cNvSpPr>
          <p:nvPr/>
        </p:nvSpPr>
        <p:spPr>
          <a:xfrm>
            <a:off x="6769775" y="4785728"/>
            <a:ext cx="5181600" cy="1427645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entury Gothic" panose="020B0502020202020204" pitchFamily="34" charset="0"/>
              </a:rPr>
              <a:t>Accounts for multiple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external frequencies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System Adaptive Processing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3EC2CB-C09E-A25C-7201-809F2A22609B}"/>
              </a:ext>
            </a:extLst>
          </p:cNvPr>
          <p:cNvSpPr txBox="1">
            <a:spLocks/>
          </p:cNvSpPr>
          <p:nvPr/>
        </p:nvSpPr>
        <p:spPr>
          <a:xfrm>
            <a:off x="965510" y="4724400"/>
            <a:ext cx="5181600" cy="1427645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entury Gothic" panose="020B0502020202020204" pitchFamily="34" charset="0"/>
              </a:rPr>
              <a:t>Most common in the field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Does not counteract decay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Gradient of treatment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97E41-56C6-2EC0-F6BF-DD0FA4798FD6}"/>
              </a:ext>
            </a:extLst>
          </p:cNvPr>
          <p:cNvGrpSpPr/>
          <p:nvPr/>
        </p:nvGrpSpPr>
        <p:grpSpPr>
          <a:xfrm>
            <a:off x="7878815" y="2226469"/>
            <a:ext cx="3969946" cy="1787472"/>
            <a:chOff x="7878815" y="2226469"/>
            <a:chExt cx="3969946" cy="178747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2CEB800-68E2-B256-4A1C-35A5468F6682}"/>
                </a:ext>
              </a:extLst>
            </p:cNvPr>
            <p:cNvCxnSpPr>
              <a:cxnSpLocks/>
            </p:cNvCxnSpPr>
            <p:nvPr/>
          </p:nvCxnSpPr>
          <p:spPr>
            <a:xfrm>
              <a:off x="8769978" y="2416601"/>
              <a:ext cx="2475264" cy="28043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DAE05606-9DC3-02D1-7F6D-55EBE23C1C6A}"/>
                </a:ext>
              </a:extLst>
            </p:cNvPr>
            <p:cNvCxnSpPr>
              <a:cxnSpLocks/>
            </p:cNvCxnSpPr>
            <p:nvPr/>
          </p:nvCxnSpPr>
          <p:spPr>
            <a:xfrm>
              <a:off x="7878815" y="2226469"/>
              <a:ext cx="688828" cy="378843"/>
            </a:xfrm>
            <a:prstGeom prst="curvedConnector3">
              <a:avLst>
                <a:gd name="adj1" fmla="val 47010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15">
              <a:extLst>
                <a:ext uri="{FF2B5EF4-FFF2-40B4-BE49-F238E27FC236}">
                  <a16:creationId xmlns:a16="http://schemas.microsoft.com/office/drawing/2014/main" id="{18174C20-3416-9ECC-E84E-656D8DC62329}"/>
                </a:ext>
              </a:extLst>
            </p:cNvPr>
            <p:cNvCxnSpPr>
              <a:cxnSpLocks/>
            </p:cNvCxnSpPr>
            <p:nvPr/>
          </p:nvCxnSpPr>
          <p:spPr>
            <a:xfrm rot="6360000">
              <a:off x="11396357" y="2469522"/>
              <a:ext cx="515651" cy="38915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C309D366-5C8F-9253-546A-0561C00133B2}"/>
                </a:ext>
              </a:extLst>
            </p:cNvPr>
            <p:cNvCxnSpPr>
              <a:cxnSpLocks/>
            </p:cNvCxnSpPr>
            <p:nvPr/>
          </p:nvCxnSpPr>
          <p:spPr>
            <a:xfrm rot="11760000">
              <a:off x="11031350" y="3624784"/>
              <a:ext cx="515651" cy="38915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345DBE7F-B646-BA3D-CDA3-EC4828869DD8}"/>
                </a:ext>
              </a:extLst>
            </p:cNvPr>
            <p:cNvCxnSpPr>
              <a:cxnSpLocks/>
            </p:cNvCxnSpPr>
            <p:nvPr/>
          </p:nvCxnSpPr>
          <p:spPr>
            <a:xfrm rot="17160000">
              <a:off x="8095424" y="3502520"/>
              <a:ext cx="515651" cy="389157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B832DF-695E-5E6C-5B00-A85A3D4C2BB7}"/>
              </a:ext>
            </a:extLst>
          </p:cNvPr>
          <p:cNvGrpSpPr/>
          <p:nvPr/>
        </p:nvGrpSpPr>
        <p:grpSpPr>
          <a:xfrm>
            <a:off x="7878815" y="2054800"/>
            <a:ext cx="4103827" cy="2436335"/>
            <a:chOff x="7878815" y="2054800"/>
            <a:chExt cx="4103827" cy="243633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D6DE881-AB4E-F1ED-22AE-4321B9C4FD08}"/>
                </a:ext>
              </a:extLst>
            </p:cNvPr>
            <p:cNvSpPr/>
            <p:nvPr/>
          </p:nvSpPr>
          <p:spPr>
            <a:xfrm>
              <a:off x="7878815" y="2054800"/>
              <a:ext cx="4103827" cy="21455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A blue and black graph&#10;&#10;AI-generated content may be incorrect.">
              <a:extLst>
                <a:ext uri="{FF2B5EF4-FFF2-40B4-BE49-F238E27FC236}">
                  <a16:creationId xmlns:a16="http://schemas.microsoft.com/office/drawing/2014/main" id="{6406686B-164B-BE67-DD42-C0CDE8741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968" y="2098407"/>
              <a:ext cx="3934709" cy="239272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274D188-A523-BE38-EDC9-EA6FB453C70D}"/>
              </a:ext>
            </a:extLst>
          </p:cNvPr>
          <p:cNvGrpSpPr/>
          <p:nvPr/>
        </p:nvGrpSpPr>
        <p:grpSpPr>
          <a:xfrm>
            <a:off x="1074113" y="2182017"/>
            <a:ext cx="4040757" cy="533621"/>
            <a:chOff x="1074113" y="2182017"/>
            <a:chExt cx="4040757" cy="53362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FA0DE5F-A7BF-EFEE-CA2D-230FD6FE1731}"/>
                </a:ext>
              </a:extLst>
            </p:cNvPr>
            <p:cNvCxnSpPr/>
            <p:nvPr/>
          </p:nvCxnSpPr>
          <p:spPr>
            <a:xfrm>
              <a:off x="1074113" y="2295093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6E594F3-F1E4-04F0-76DA-A37D6E0894B2}"/>
                </a:ext>
              </a:extLst>
            </p:cNvPr>
            <p:cNvCxnSpPr/>
            <p:nvPr/>
          </p:nvCxnSpPr>
          <p:spPr>
            <a:xfrm>
              <a:off x="3032080" y="2516940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72A6E4F-DC69-FA74-48AB-0881BD1635A4}"/>
                </a:ext>
              </a:extLst>
            </p:cNvPr>
            <p:cNvCxnSpPr/>
            <p:nvPr/>
          </p:nvCxnSpPr>
          <p:spPr>
            <a:xfrm>
              <a:off x="4657670" y="2715638"/>
              <a:ext cx="4572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8A4A995-C800-109D-2F22-773BBA9FFF3A}"/>
                </a:ext>
              </a:extLst>
            </p:cNvPr>
            <p:cNvCxnSpPr>
              <a:cxnSpLocks/>
            </p:cNvCxnSpPr>
            <p:nvPr/>
          </p:nvCxnSpPr>
          <p:spPr>
            <a:xfrm>
              <a:off x="1302713" y="2182017"/>
              <a:ext cx="3571982" cy="40468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2AE667-1B5F-BD17-AE03-007B5F602206}"/>
              </a:ext>
            </a:extLst>
          </p:cNvPr>
          <p:cNvGrpSpPr/>
          <p:nvPr/>
        </p:nvGrpSpPr>
        <p:grpSpPr>
          <a:xfrm>
            <a:off x="6442971" y="2903756"/>
            <a:ext cx="1808199" cy="477053"/>
            <a:chOff x="6442971" y="2903756"/>
            <a:chExt cx="1808199" cy="477053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41CC2946-B7B4-3AF5-4A8C-A66D828CDF05}"/>
                </a:ext>
              </a:extLst>
            </p:cNvPr>
            <p:cNvSpPr txBox="1">
              <a:spLocks/>
            </p:cNvSpPr>
            <p:nvPr/>
          </p:nvSpPr>
          <p:spPr>
            <a:xfrm>
              <a:off x="6442971" y="2903756"/>
              <a:ext cx="1318591" cy="477053"/>
            </a:xfrm>
            <a:prstGeom prst="rect">
              <a:avLst/>
            </a:prstGeom>
          </p:spPr>
          <p:txBody>
            <a:bodyPr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Source</a:t>
              </a:r>
            </a:p>
          </p:txBody>
        </p:sp>
        <p:sp>
          <p:nvSpPr>
            <p:cNvPr id="29" name="Up Arrow 28">
              <a:extLst>
                <a:ext uri="{FF2B5EF4-FFF2-40B4-BE49-F238E27FC236}">
                  <a16:creationId xmlns:a16="http://schemas.microsoft.com/office/drawing/2014/main" id="{59EA587D-4D2C-539D-2AE5-20A98BD14E03}"/>
                </a:ext>
              </a:extLst>
            </p:cNvPr>
            <p:cNvSpPr/>
            <p:nvPr/>
          </p:nvSpPr>
          <p:spPr>
            <a:xfrm rot="5400000">
              <a:off x="7751514" y="2881153"/>
              <a:ext cx="435581" cy="563731"/>
            </a:xfrm>
            <a:prstGeom prst="up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Up Arrow 29">
            <a:extLst>
              <a:ext uri="{FF2B5EF4-FFF2-40B4-BE49-F238E27FC236}">
                <a16:creationId xmlns:a16="http://schemas.microsoft.com/office/drawing/2014/main" id="{73C25A1F-68CD-7F60-473A-F79037BE66B3}"/>
              </a:ext>
            </a:extLst>
          </p:cNvPr>
          <p:cNvSpPr/>
          <p:nvPr/>
        </p:nvSpPr>
        <p:spPr>
          <a:xfrm>
            <a:off x="6910496" y="3287715"/>
            <a:ext cx="435581" cy="912590"/>
          </a:xfrm>
          <a:prstGeom prst="upArrow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B58EC4-9F51-6E45-A5F2-4CE913E11CA3}"/>
              </a:ext>
            </a:extLst>
          </p:cNvPr>
          <p:cNvGrpSpPr/>
          <p:nvPr/>
        </p:nvGrpSpPr>
        <p:grpSpPr>
          <a:xfrm>
            <a:off x="6442192" y="3966232"/>
            <a:ext cx="3821446" cy="787720"/>
            <a:chOff x="6442192" y="3966232"/>
            <a:chExt cx="3821446" cy="787720"/>
          </a:xfrm>
        </p:grpSpPr>
        <p:sp>
          <p:nvSpPr>
            <p:cNvPr id="32" name="Bent Arrow 31">
              <a:extLst>
                <a:ext uri="{FF2B5EF4-FFF2-40B4-BE49-F238E27FC236}">
                  <a16:creationId xmlns:a16="http://schemas.microsoft.com/office/drawing/2014/main" id="{B057AB8E-2B3A-2A10-DF7B-FA3AF47AB417}"/>
                </a:ext>
              </a:extLst>
            </p:cNvPr>
            <p:cNvSpPr/>
            <p:nvPr/>
          </p:nvSpPr>
          <p:spPr>
            <a:xfrm rot="10800000">
              <a:off x="7687435" y="3966232"/>
              <a:ext cx="2576203" cy="757948"/>
            </a:xfrm>
            <a:prstGeom prst="bentArrow">
              <a:avLst>
                <a:gd name="adj1" fmla="val 28380"/>
                <a:gd name="adj2" fmla="val 28698"/>
                <a:gd name="adj3" fmla="val 32585"/>
                <a:gd name="adj4" fmla="val 49772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0639EDD1-B477-35E2-A4F6-8B611ABE4946}"/>
                </a:ext>
              </a:extLst>
            </p:cNvPr>
            <p:cNvSpPr txBox="1">
              <a:spLocks/>
            </p:cNvSpPr>
            <p:nvPr/>
          </p:nvSpPr>
          <p:spPr>
            <a:xfrm>
              <a:off x="6442192" y="4276899"/>
              <a:ext cx="1318591" cy="477053"/>
            </a:xfrm>
            <a:prstGeom prst="rect">
              <a:avLst/>
            </a:prstGeom>
          </p:spPr>
          <p:txBody>
            <a:bodyPr/>
            <a:lstStyle>
              <a:lvl1pPr marL="228594" indent="-228594" algn="l" defTabSz="914377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8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71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60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349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Sensor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8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0" grpId="0" animBg="1"/>
    </p:bldLst>
  </p:timing>
</p:sld>
</file>

<file path=ppt/theme/theme1.xml><?xml version="1.0" encoding="utf-8"?>
<a:theme xmlns:a="http://schemas.openxmlformats.org/drawingml/2006/main" name="ACRC Colors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E589A"/>
      </a:accent1>
      <a:accent2>
        <a:srgbClr val="0077C1"/>
      </a:accent2>
      <a:accent3>
        <a:srgbClr val="00AA9D"/>
      </a:accent3>
      <a:accent4>
        <a:srgbClr val="00B96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RC Colors" id="{BDCC31AF-E8F5-8042-B506-9400D8FD874A}" vid="{9DE67C9F-23F9-7C41-B8C9-F838F6554D6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ACRC Colors</Template>
  <TotalTime>15122</TotalTime>
  <Words>932</Words>
  <Application>Microsoft Macintosh PowerPoint</Application>
  <PresentationFormat>Widescreen</PresentationFormat>
  <Paragraphs>242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Century Gothic</vt:lpstr>
      <vt:lpstr>Times New Roman</vt:lpstr>
      <vt:lpstr>ACRC Colors</vt:lpstr>
      <vt:lpstr>Multifrequency Ultrasonic Treatment as a Liquid-State Processing Method of Aluminum Alloys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skendall</dc:creator>
  <cp:lastModifiedBy>Raquel Jaime</cp:lastModifiedBy>
  <cp:revision>136</cp:revision>
  <dcterms:created xsi:type="dcterms:W3CDTF">2002-07-09T18:53:13Z</dcterms:created>
  <dcterms:modified xsi:type="dcterms:W3CDTF">2026-03-20T18:40:59Z</dcterms:modified>
</cp:coreProperties>
</file>